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10287000" cx="18288000"/>
  <p:notesSz cx="6858000" cy="9144000"/>
  <p:embeddedFontLst>
    <p:embeddedFont>
      <p:font typeface="Bodoni"/>
      <p:regular r:id="rId26"/>
      <p:bold r:id="rId27"/>
      <p:italic r:id="rId28"/>
      <p:boldItalic r:id="rId29"/>
    </p:embeddedFont>
    <p:embeddedFont>
      <p:font typeface="Archivo Black"/>
      <p:regular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1" roundtripDataSignature="AMtx7mgnW4OPq+wEYOsLkWrEOCQVHuMI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9F11DBB-D191-4B6E-9EF3-31198FCD0F20}">
  <a:tblStyle styleId="{D9F11DBB-D191-4B6E-9EF3-31198FCD0F20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A0034057-5D6D-464F-814F-1D8C6B67EED1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5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accent5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254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Bodoni-regular.fntdata"/><Relationship Id="rId25" Type="http://schemas.openxmlformats.org/officeDocument/2006/relationships/slide" Target="slides/slide19.xml"/><Relationship Id="rId28" Type="http://schemas.openxmlformats.org/officeDocument/2006/relationships/font" Target="fonts/Bodoni-italic.fntdata"/><Relationship Id="rId27" Type="http://schemas.openxmlformats.org/officeDocument/2006/relationships/font" Target="fonts/Bodoni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Bodoni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customschemas.google.com/relationships/presentationmetadata" Target="metadata"/><Relationship Id="rId30" Type="http://schemas.openxmlformats.org/officeDocument/2006/relationships/font" Target="fonts/ArchivoBlack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FTAs with </a:t>
            </a:r>
            <a:r>
              <a:rPr b="1" lang="en-US" sz="1200">
                <a:latin typeface="Times New Roman"/>
                <a:ea typeface="Times New Roman"/>
                <a:cs typeface="Times New Roman"/>
                <a:sym typeface="Times New Roman"/>
              </a:rPr>
              <a:t>India</a:t>
            </a: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 and </a:t>
            </a:r>
            <a:r>
              <a:rPr b="1" lang="en-US" sz="1200">
                <a:latin typeface="Times New Roman"/>
                <a:ea typeface="Times New Roman"/>
                <a:cs typeface="Times New Roman"/>
                <a:sym typeface="Times New Roman"/>
              </a:rPr>
              <a:t>Pakistan – fully operating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en-US" sz="1200">
                <a:latin typeface="Times New Roman"/>
                <a:ea typeface="Times New Roman"/>
                <a:cs typeface="Times New Roman"/>
                <a:sym typeface="Times New Roman"/>
              </a:rPr>
              <a:t>Singapore</a:t>
            </a: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  - Comprehensive FTA - implemented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latin typeface="Times New Roman"/>
                <a:ea typeface="Times New Roman"/>
                <a:cs typeface="Times New Roman"/>
                <a:sym typeface="Times New Roman"/>
              </a:rPr>
              <a:t>Thailand – </a:t>
            </a: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Comprehensive FTA – to be implemented</a:t>
            </a:r>
            <a:endParaRPr/>
          </a:p>
        </p:txBody>
      </p:sp>
      <p:sp>
        <p:nvSpPr>
          <p:cNvPr id="146" name="Google Shape;14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b8f638f70c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b8f638f70c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g3b8f638f70c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" name="Google Shape;25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6" name="Google Shape;37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b="1" lang="en-US" sz="1200">
                <a:solidFill>
                  <a:schemeClr val="lt1"/>
                </a:solidFill>
              </a:rPr>
              <a:t>Investment Forum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lang="en-US" sz="1200">
                <a:solidFill>
                  <a:schemeClr val="lt1"/>
                </a:solidFill>
              </a:rPr>
              <a:t>A dynamic platform connecting investors with high-growth opportunities across priority sectors, showcasing bankable projects and innovation-driven enterprises while fostering strategic partnerships and sustainable investments aligned with global market trends.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Product Specific  Forums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lang="en-US" sz="1200">
                <a:solidFill>
                  <a:schemeClr val="lt1"/>
                </a:solidFill>
              </a:rPr>
              <a:t>Focused platforms connecting buyers and stakeholders with sector-specific products, showcasing innovation, quality, and market-ready solutions while fostering trade partnerships, business collaborations, and opportunities for export growth.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1" name="Google Shape;40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Culinary Show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lang="en-US" sz="1200">
                <a:solidFill>
                  <a:schemeClr val="lt1"/>
                </a:solidFill>
              </a:rPr>
              <a:t>Sri Lanka’s rich culinary heritage will take center stage at EXPO-2026, showcasing the island’s unique food ingredients, spices, and culinary expertise, offering an unparalleled sensory experience.</a:t>
            </a:r>
            <a:endParaRPr sz="12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Fashion Show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lang="en-US" sz="1200">
                <a:solidFill>
                  <a:schemeClr val="lt1"/>
                </a:solidFill>
              </a:rPr>
              <a:t>Glamour Sri Lanka: Expo 2026’s fashion destination, showcasing key export products through a dynamic runway blending heritage, craftsmanship, sustainability, and innovation.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6" name="Google Shape;42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Cultural Show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lang="en-US" sz="1200">
                <a:solidFill>
                  <a:schemeClr val="lt1"/>
                </a:solidFill>
              </a:rPr>
              <a:t>Wonder of Heritage: Experience Sri Lanka’s rich culture through a dynamic blend of traditional dance and music, where ancient traditions meet contemporary creativity.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2" name="Google Shape;44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B2B Meetings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</a:rPr>
              <a:t>Facilitating direct interactions between Sri Lankan exporters and international buyers, fostering strategic partnerships, exploring business opportunities, and driving trade growth.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b="1" lang="en-US" sz="1200">
                <a:solidFill>
                  <a:schemeClr val="lt1"/>
                </a:solidFill>
              </a:rPr>
              <a:t>New Product Pitch</a:t>
            </a:r>
            <a:r>
              <a:rPr lang="en-US" sz="1200">
                <a:solidFill>
                  <a:schemeClr val="lt1"/>
                </a:solidFill>
              </a:rPr>
              <a:t>: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lang="en-US" sz="1200">
                <a:solidFill>
                  <a:schemeClr val="lt1"/>
                </a:solidFill>
              </a:rPr>
              <a:t>A platform for Sri Lankan exporters to showcase innovative, market-ready products to international buyers, highlighting unique value propositions, fostering business interest, and creating opportunities for trade expansion.</a:t>
            </a:r>
            <a:endParaRPr sz="1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443" name="Google Shape;443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s slide layout">
  <p:cSld name="Contents slide layou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1"/>
          <p:cNvSpPr txBox="1"/>
          <p:nvPr>
            <p:ph idx="1" type="body"/>
          </p:nvPr>
        </p:nvSpPr>
        <p:spPr>
          <a:xfrm>
            <a:off x="485294" y="509265"/>
            <a:ext cx="17359796" cy="1086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1620"/>
              </a:spcBef>
              <a:spcAft>
                <a:spcPts val="0"/>
              </a:spcAft>
              <a:buClr>
                <a:srgbClr val="3F3F3F"/>
              </a:buClr>
              <a:buSzPts val="8100"/>
              <a:buNone/>
              <a:defRPr b="0" sz="81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6" name="Google Shape;36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2" name="Google Shape;42;p2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3" name="Google Shape;43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2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2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2" name="Google Shape;52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3" name="Google Shape;63;p2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4" name="Google Shape;64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2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1" name="Google Shape;7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21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Relationship Id="rId4" Type="http://schemas.openxmlformats.org/officeDocument/2006/relationships/image" Target="../media/image5.jpg"/><Relationship Id="rId5" Type="http://schemas.openxmlformats.org/officeDocument/2006/relationships/image" Target="../media/image13.png"/><Relationship Id="rId6" Type="http://schemas.openxmlformats.org/officeDocument/2006/relationships/image" Target="../media/image9.jpg"/><Relationship Id="rId7" Type="http://schemas.openxmlformats.org/officeDocument/2006/relationships/image" Target="../media/image1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6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5" Type="http://schemas.openxmlformats.org/officeDocument/2006/relationships/image" Target="../media/image14.png"/><Relationship Id="rId6" Type="http://schemas.openxmlformats.org/officeDocument/2006/relationships/image" Target="../media/image2.png"/><Relationship Id="rId7" Type="http://schemas.openxmlformats.org/officeDocument/2006/relationships/image" Target="../media/image27.png"/><Relationship Id="rId8" Type="http://schemas.openxmlformats.org/officeDocument/2006/relationships/image" Target="../media/image26.pn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25.png"/><Relationship Id="rId10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5" Type="http://schemas.openxmlformats.org/officeDocument/2006/relationships/image" Target="../media/image28.png"/><Relationship Id="rId6" Type="http://schemas.openxmlformats.org/officeDocument/2006/relationships/image" Target="../media/image23.png"/><Relationship Id="rId7" Type="http://schemas.openxmlformats.org/officeDocument/2006/relationships/image" Target="../media/image19.png"/><Relationship Id="rId8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2.png"/><Relationship Id="rId4" Type="http://schemas.openxmlformats.org/officeDocument/2006/relationships/image" Target="../media/image18.png"/><Relationship Id="rId5" Type="http://schemas.openxmlformats.org/officeDocument/2006/relationships/image" Target="../media/image36.png"/><Relationship Id="rId6" Type="http://schemas.openxmlformats.org/officeDocument/2006/relationships/image" Target="../media/image30.png"/><Relationship Id="rId7" Type="http://schemas.openxmlformats.org/officeDocument/2006/relationships/image" Target="../media/image3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1.png"/><Relationship Id="rId4" Type="http://schemas.openxmlformats.org/officeDocument/2006/relationships/image" Target="../media/image33.png"/><Relationship Id="rId5" Type="http://schemas.openxmlformats.org/officeDocument/2006/relationships/image" Target="../media/image51.png"/><Relationship Id="rId6" Type="http://schemas.openxmlformats.org/officeDocument/2006/relationships/image" Target="../media/image41.png"/><Relationship Id="rId7" Type="http://schemas.openxmlformats.org/officeDocument/2006/relationships/image" Target="../media/image38.png"/><Relationship Id="rId8" Type="http://schemas.openxmlformats.org/officeDocument/2006/relationships/image" Target="../media/image3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7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2.png"/><Relationship Id="rId7" Type="http://schemas.openxmlformats.org/officeDocument/2006/relationships/image" Target="../media/image41.png"/><Relationship Id="rId8" Type="http://schemas.openxmlformats.org/officeDocument/2006/relationships/image" Target="../media/image4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5.png"/><Relationship Id="rId4" Type="http://schemas.openxmlformats.org/officeDocument/2006/relationships/image" Target="../media/image40.png"/><Relationship Id="rId5" Type="http://schemas.openxmlformats.org/officeDocument/2006/relationships/image" Target="../media/image5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3.png"/><Relationship Id="rId4" Type="http://schemas.openxmlformats.org/officeDocument/2006/relationships/image" Target="../media/image53.png"/><Relationship Id="rId9" Type="http://schemas.openxmlformats.org/officeDocument/2006/relationships/image" Target="../media/image60.png"/><Relationship Id="rId5" Type="http://schemas.openxmlformats.org/officeDocument/2006/relationships/image" Target="../media/image48.png"/><Relationship Id="rId6" Type="http://schemas.openxmlformats.org/officeDocument/2006/relationships/image" Target="../media/image64.png"/><Relationship Id="rId7" Type="http://schemas.openxmlformats.org/officeDocument/2006/relationships/image" Target="../media/image41.png"/><Relationship Id="rId8" Type="http://schemas.openxmlformats.org/officeDocument/2006/relationships/image" Target="../media/image4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8.png"/><Relationship Id="rId4" Type="http://schemas.openxmlformats.org/officeDocument/2006/relationships/image" Target="../media/image62.png"/><Relationship Id="rId5" Type="http://schemas.openxmlformats.org/officeDocument/2006/relationships/image" Target="../media/image47.png"/><Relationship Id="rId6" Type="http://schemas.openxmlformats.org/officeDocument/2006/relationships/image" Target="../media/image5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8.png"/><Relationship Id="rId4" Type="http://schemas.openxmlformats.org/officeDocument/2006/relationships/image" Target="../media/image71.png"/><Relationship Id="rId5" Type="http://schemas.openxmlformats.org/officeDocument/2006/relationships/image" Target="../media/image70.png"/><Relationship Id="rId6" Type="http://schemas.openxmlformats.org/officeDocument/2006/relationships/image" Target="../media/image6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image" Target="../media/image65.png"/><Relationship Id="rId9" Type="http://schemas.openxmlformats.org/officeDocument/2006/relationships/image" Target="../media/image7.png"/><Relationship Id="rId5" Type="http://schemas.openxmlformats.org/officeDocument/2006/relationships/image" Target="../media/image69.png"/><Relationship Id="rId6" Type="http://schemas.openxmlformats.org/officeDocument/2006/relationships/image" Target="../media/image68.png"/><Relationship Id="rId7" Type="http://schemas.openxmlformats.org/officeDocument/2006/relationships/image" Target="../media/image67.png"/><Relationship Id="rId8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oogle Shape;91;p1"/>
          <p:cNvGrpSpPr/>
          <p:nvPr/>
        </p:nvGrpSpPr>
        <p:grpSpPr>
          <a:xfrm>
            <a:off x="-380999" y="8224274"/>
            <a:ext cx="18852094" cy="2062726"/>
            <a:chOff x="0" y="-9525"/>
            <a:chExt cx="4004423" cy="496425"/>
          </a:xfrm>
        </p:grpSpPr>
        <p:sp>
          <p:nvSpPr>
            <p:cNvPr id="92" name="Google Shape;92;p1"/>
            <p:cNvSpPr/>
            <p:nvPr/>
          </p:nvSpPr>
          <p:spPr>
            <a:xfrm>
              <a:off x="0" y="0"/>
              <a:ext cx="4004423" cy="486900"/>
            </a:xfrm>
            <a:custGeom>
              <a:rect b="b" l="l" r="r" t="t"/>
              <a:pathLst>
                <a:path extrusionOk="0" h="486900" w="4004423">
                  <a:moveTo>
                    <a:pt x="7770" y="0"/>
                  </a:moveTo>
                  <a:lnTo>
                    <a:pt x="3996653" y="0"/>
                  </a:lnTo>
                  <a:cubicBezTo>
                    <a:pt x="3998714" y="0"/>
                    <a:pt x="4000690" y="819"/>
                    <a:pt x="4002147" y="2276"/>
                  </a:cubicBezTo>
                  <a:cubicBezTo>
                    <a:pt x="4003604" y="3733"/>
                    <a:pt x="4004423" y="5709"/>
                    <a:pt x="4004423" y="7770"/>
                  </a:cubicBezTo>
                  <a:lnTo>
                    <a:pt x="4004423" y="479130"/>
                  </a:lnTo>
                  <a:cubicBezTo>
                    <a:pt x="4004423" y="483421"/>
                    <a:pt x="4000945" y="486900"/>
                    <a:pt x="3996653" y="486900"/>
                  </a:cubicBezTo>
                  <a:lnTo>
                    <a:pt x="7770" y="486900"/>
                  </a:lnTo>
                  <a:cubicBezTo>
                    <a:pt x="3479" y="486900"/>
                    <a:pt x="0" y="483421"/>
                    <a:pt x="0" y="479130"/>
                  </a:cubicBezTo>
                  <a:lnTo>
                    <a:pt x="0" y="7770"/>
                  </a:lnTo>
                  <a:cubicBezTo>
                    <a:pt x="0" y="3479"/>
                    <a:pt x="3479" y="0"/>
                    <a:pt x="7770" y="0"/>
                  </a:cubicBezTo>
                  <a:close/>
                </a:path>
              </a:pathLst>
            </a:custGeom>
            <a:solidFill>
              <a:srgbClr val="00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 txBox="1"/>
            <p:nvPr/>
          </p:nvSpPr>
          <p:spPr>
            <a:xfrm>
              <a:off x="0" y="-9525"/>
              <a:ext cx="4004423" cy="496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19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4" name="Google Shape;94;p1"/>
          <p:cNvSpPr/>
          <p:nvPr/>
        </p:nvSpPr>
        <p:spPr>
          <a:xfrm>
            <a:off x="16196363" y="6916972"/>
            <a:ext cx="1479704" cy="2163706"/>
          </a:xfrm>
          <a:custGeom>
            <a:rect b="b" l="l" r="r" t="t"/>
            <a:pathLst>
              <a:path extrusionOk="0" h="1972945" w="1349248">
                <a:moveTo>
                  <a:pt x="0" y="0"/>
                </a:moveTo>
                <a:lnTo>
                  <a:pt x="1349248" y="0"/>
                </a:lnTo>
                <a:lnTo>
                  <a:pt x="1349248" y="1972945"/>
                </a:lnTo>
                <a:lnTo>
                  <a:pt x="0" y="19729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" l="0" r="3" t="-20"/>
            </a:stretch>
          </a:blipFill>
          <a:ln>
            <a:noFill/>
          </a:ln>
        </p:spPr>
      </p:sp>
      <p:sp>
        <p:nvSpPr>
          <p:cNvPr id="95" name="Google Shape;95;p1"/>
          <p:cNvSpPr/>
          <p:nvPr/>
        </p:nvSpPr>
        <p:spPr>
          <a:xfrm>
            <a:off x="745035" y="7236810"/>
            <a:ext cx="1442015" cy="1891871"/>
          </a:xfrm>
          <a:custGeom>
            <a:rect b="b" l="l" r="r" t="t"/>
            <a:pathLst>
              <a:path extrusionOk="0" h="2608137" w="1838736">
                <a:moveTo>
                  <a:pt x="0" y="0"/>
                </a:moveTo>
                <a:lnTo>
                  <a:pt x="1838736" y="0"/>
                </a:lnTo>
                <a:lnTo>
                  <a:pt x="1838736" y="2608137"/>
                </a:lnTo>
                <a:lnTo>
                  <a:pt x="0" y="26081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" name="Google Shape;96;p1"/>
          <p:cNvSpPr/>
          <p:nvPr/>
        </p:nvSpPr>
        <p:spPr>
          <a:xfrm>
            <a:off x="3134135" y="534397"/>
            <a:ext cx="11254055" cy="7729455"/>
          </a:xfrm>
          <a:custGeom>
            <a:rect b="b" l="l" r="r" t="t"/>
            <a:pathLst>
              <a:path extrusionOk="0" h="5553168" w="8379113">
                <a:moveTo>
                  <a:pt x="0" y="0"/>
                </a:moveTo>
                <a:lnTo>
                  <a:pt x="8379113" y="0"/>
                </a:lnTo>
                <a:lnTo>
                  <a:pt x="8379113" y="5553168"/>
                </a:lnTo>
                <a:lnTo>
                  <a:pt x="0" y="55531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7" name="Google Shape;97;p1"/>
          <p:cNvGrpSpPr/>
          <p:nvPr/>
        </p:nvGrpSpPr>
        <p:grpSpPr>
          <a:xfrm>
            <a:off x="7642465" y="7736792"/>
            <a:ext cx="10828630" cy="3127158"/>
            <a:chOff x="-745701" y="-388086"/>
            <a:chExt cx="19794323" cy="4169543"/>
          </a:xfrm>
        </p:grpSpPr>
        <p:sp>
          <p:nvSpPr>
            <p:cNvPr id="98" name="Google Shape;98;p1"/>
            <p:cNvSpPr/>
            <p:nvPr/>
          </p:nvSpPr>
          <p:spPr>
            <a:xfrm>
              <a:off x="-745701" y="-388086"/>
              <a:ext cx="19794323" cy="3877984"/>
            </a:xfrm>
            <a:custGeom>
              <a:rect b="b" l="l" r="r" t="t"/>
              <a:pathLst>
                <a:path extrusionOk="0" h="3877984" w="16177200">
                  <a:moveTo>
                    <a:pt x="0" y="0"/>
                  </a:moveTo>
                  <a:lnTo>
                    <a:pt x="16177200" y="0"/>
                  </a:lnTo>
                  <a:lnTo>
                    <a:pt x="16177200" y="3877984"/>
                  </a:lnTo>
                  <a:lnTo>
                    <a:pt x="0" y="387798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99" name="Google Shape;99;p1"/>
            <p:cNvSpPr txBox="1"/>
            <p:nvPr/>
          </p:nvSpPr>
          <p:spPr>
            <a:xfrm>
              <a:off x="5493937" y="206519"/>
              <a:ext cx="12118290" cy="35749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15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 u="none" cap="none" strike="noStrike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Sri Lanka</a:t>
              </a:r>
              <a:endParaRPr/>
            </a:p>
            <a:p>
              <a:pPr indent="0" lvl="0" marL="0" marR="0" rtl="0" algn="r">
                <a:lnSpc>
                  <a:spcPct val="15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 u="none" cap="none" strike="noStrike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 Export Development Board</a:t>
              </a:r>
              <a:endParaRPr/>
            </a:p>
          </p:txBody>
        </p:sp>
      </p:grpSp>
      <p:sp>
        <p:nvSpPr>
          <p:cNvPr id="100" name="Google Shape;100;p1"/>
          <p:cNvSpPr txBox="1"/>
          <p:nvPr/>
        </p:nvSpPr>
        <p:spPr>
          <a:xfrm>
            <a:off x="745035" y="8145899"/>
            <a:ext cx="8524437" cy="2908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Ministry of Industry &amp; </a:t>
            </a:r>
            <a:endParaRPr/>
          </a:p>
          <a:p>
            <a:pPr indent="0" lvl="0" marL="0" marR="0" rtl="0" algn="l">
              <a:lnSpc>
                <a:spcPct val="15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Entrepreneurship Development</a:t>
            </a:r>
            <a:endParaRPr/>
          </a:p>
        </p:txBody>
      </p:sp>
      <p:grpSp>
        <p:nvGrpSpPr>
          <p:cNvPr id="101" name="Google Shape;101;p1"/>
          <p:cNvGrpSpPr/>
          <p:nvPr/>
        </p:nvGrpSpPr>
        <p:grpSpPr>
          <a:xfrm>
            <a:off x="-685800" y="-12903"/>
            <a:ext cx="19659602" cy="355803"/>
            <a:chOff x="0" y="-20424"/>
            <a:chExt cx="25346997" cy="563214"/>
          </a:xfrm>
        </p:grpSpPr>
        <p:grpSp>
          <p:nvGrpSpPr>
            <p:cNvPr id="102" name="Google Shape;102;p1"/>
            <p:cNvGrpSpPr/>
            <p:nvPr/>
          </p:nvGrpSpPr>
          <p:grpSpPr>
            <a:xfrm>
              <a:off x="0" y="-20424"/>
              <a:ext cx="6336751" cy="563214"/>
              <a:chOff x="0" y="-9525"/>
              <a:chExt cx="2955161" cy="262657"/>
            </a:xfrm>
          </p:grpSpPr>
          <p:sp>
            <p:nvSpPr>
              <p:cNvPr id="103" name="Google Shape;103;p1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43A9D0"/>
              </a:solidFill>
              <a:ln>
                <a:noFill/>
              </a:ln>
            </p:spPr>
          </p:sp>
          <p:sp>
            <p:nvSpPr>
              <p:cNvPr id="104" name="Google Shape;104;p1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5" name="Google Shape;105;p1"/>
            <p:cNvGrpSpPr/>
            <p:nvPr/>
          </p:nvGrpSpPr>
          <p:grpSpPr>
            <a:xfrm>
              <a:off x="6336749" y="-20424"/>
              <a:ext cx="6336751" cy="563214"/>
              <a:chOff x="0" y="-9525"/>
              <a:chExt cx="2955161" cy="262657"/>
            </a:xfrm>
          </p:grpSpPr>
          <p:sp>
            <p:nvSpPr>
              <p:cNvPr id="106" name="Google Shape;106;p1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30B674"/>
              </a:solidFill>
              <a:ln>
                <a:noFill/>
              </a:ln>
            </p:spPr>
          </p:sp>
          <p:sp>
            <p:nvSpPr>
              <p:cNvPr id="107" name="Google Shape;107;p1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8" name="Google Shape;108;p1"/>
            <p:cNvGrpSpPr/>
            <p:nvPr/>
          </p:nvGrpSpPr>
          <p:grpSpPr>
            <a:xfrm>
              <a:off x="12673497" y="-20424"/>
              <a:ext cx="6336751" cy="563214"/>
              <a:chOff x="0" y="-9525"/>
              <a:chExt cx="2955161" cy="262657"/>
            </a:xfrm>
          </p:grpSpPr>
          <p:sp>
            <p:nvSpPr>
              <p:cNvPr id="109" name="Google Shape;109;p1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F9A620"/>
              </a:solidFill>
              <a:ln>
                <a:noFill/>
              </a:ln>
            </p:spPr>
          </p:sp>
          <p:sp>
            <p:nvSpPr>
              <p:cNvPr id="110" name="Google Shape;110;p1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1" name="Google Shape;111;p1"/>
            <p:cNvGrpSpPr/>
            <p:nvPr/>
          </p:nvGrpSpPr>
          <p:grpSpPr>
            <a:xfrm>
              <a:off x="19010246" y="-20424"/>
              <a:ext cx="6336751" cy="563214"/>
              <a:chOff x="0" y="-9525"/>
              <a:chExt cx="2955161" cy="262657"/>
            </a:xfrm>
          </p:grpSpPr>
          <p:sp>
            <p:nvSpPr>
              <p:cNvPr id="112" name="Google Shape;112;p1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EE413F"/>
              </a:solidFill>
              <a:ln>
                <a:noFill/>
              </a:ln>
            </p:spPr>
          </p:sp>
          <p:sp>
            <p:nvSpPr>
              <p:cNvPr id="113" name="Google Shape;113;p1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"/>
          <p:cNvSpPr/>
          <p:nvPr/>
        </p:nvSpPr>
        <p:spPr>
          <a:xfrm>
            <a:off x="-1799869" y="1587628"/>
            <a:ext cx="15540012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400" u="none" cap="none" strike="noStrike">
                <a:solidFill>
                  <a:schemeClr val="dk1"/>
                </a:solidFill>
                <a:latin typeface="Bodoni"/>
                <a:ea typeface="Bodoni"/>
                <a:cs typeface="Bodoni"/>
                <a:sym typeface="Bodoni"/>
              </a:rPr>
              <a:t>It is Your Gateway to Global Market</a:t>
            </a:r>
            <a:endParaRPr b="1" i="1" sz="4400" u="none" cap="none" strike="noStrike">
              <a:solidFill>
                <a:schemeClr val="dk1"/>
              </a:solidFill>
              <a:latin typeface="Bodoni"/>
              <a:ea typeface="Bodoni"/>
              <a:cs typeface="Bodoni"/>
              <a:sym typeface="Bodon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400" u="none" cap="none" strike="noStrike">
                <a:solidFill>
                  <a:schemeClr val="dk1"/>
                </a:solidFill>
                <a:latin typeface="Bodoni"/>
                <a:ea typeface="Bodoni"/>
                <a:cs typeface="Bodoni"/>
                <a:sym typeface="Bodoni"/>
              </a:rPr>
              <a:t> </a:t>
            </a:r>
            <a:endParaRPr/>
          </a:p>
        </p:txBody>
      </p:sp>
      <p:sp>
        <p:nvSpPr>
          <p:cNvPr id="120" name="Google Shape;120;p2"/>
          <p:cNvSpPr txBox="1"/>
          <p:nvPr/>
        </p:nvSpPr>
        <p:spPr>
          <a:xfrm>
            <a:off x="-624840" y="589677"/>
            <a:ext cx="8546034" cy="1115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000" u="none" cap="none" strike="noStrike">
                <a:solidFill>
                  <a:srgbClr val="002060"/>
                </a:solidFill>
                <a:latin typeface="Archivo Black"/>
                <a:ea typeface="Archivo Black"/>
                <a:cs typeface="Archivo Black"/>
                <a:sym typeface="Archivo Black"/>
              </a:rPr>
              <a:t>Sri Lanka</a:t>
            </a:r>
            <a:endParaRPr b="0" i="0" sz="7000" u="none" cap="none" strike="noStrike">
              <a:solidFill>
                <a:srgbClr val="00206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grpSp>
        <p:nvGrpSpPr>
          <p:cNvPr id="121" name="Google Shape;121;p2"/>
          <p:cNvGrpSpPr/>
          <p:nvPr/>
        </p:nvGrpSpPr>
        <p:grpSpPr>
          <a:xfrm>
            <a:off x="0" y="9325666"/>
            <a:ext cx="18288000" cy="999434"/>
            <a:chOff x="0" y="-9525"/>
            <a:chExt cx="4004423" cy="496425"/>
          </a:xfrm>
        </p:grpSpPr>
        <p:sp>
          <p:nvSpPr>
            <p:cNvPr id="122" name="Google Shape;122;p2"/>
            <p:cNvSpPr/>
            <p:nvPr/>
          </p:nvSpPr>
          <p:spPr>
            <a:xfrm>
              <a:off x="0" y="0"/>
              <a:ext cx="4004423" cy="486900"/>
            </a:xfrm>
            <a:custGeom>
              <a:rect b="b" l="l" r="r" t="t"/>
              <a:pathLst>
                <a:path extrusionOk="0" h="486900" w="4004423">
                  <a:moveTo>
                    <a:pt x="7770" y="0"/>
                  </a:moveTo>
                  <a:lnTo>
                    <a:pt x="3996653" y="0"/>
                  </a:lnTo>
                  <a:cubicBezTo>
                    <a:pt x="3998714" y="0"/>
                    <a:pt x="4000690" y="819"/>
                    <a:pt x="4002147" y="2276"/>
                  </a:cubicBezTo>
                  <a:cubicBezTo>
                    <a:pt x="4003604" y="3733"/>
                    <a:pt x="4004423" y="5709"/>
                    <a:pt x="4004423" y="7770"/>
                  </a:cubicBezTo>
                  <a:lnTo>
                    <a:pt x="4004423" y="479130"/>
                  </a:lnTo>
                  <a:cubicBezTo>
                    <a:pt x="4004423" y="483421"/>
                    <a:pt x="4000945" y="486900"/>
                    <a:pt x="3996653" y="486900"/>
                  </a:cubicBezTo>
                  <a:lnTo>
                    <a:pt x="7770" y="486900"/>
                  </a:lnTo>
                  <a:cubicBezTo>
                    <a:pt x="3479" y="486900"/>
                    <a:pt x="0" y="483421"/>
                    <a:pt x="0" y="479130"/>
                  </a:cubicBezTo>
                  <a:lnTo>
                    <a:pt x="0" y="7770"/>
                  </a:lnTo>
                  <a:cubicBezTo>
                    <a:pt x="0" y="3479"/>
                    <a:pt x="3479" y="0"/>
                    <a:pt x="7770" y="0"/>
                  </a:cubicBezTo>
                  <a:close/>
                </a:path>
              </a:pathLst>
            </a:custGeom>
            <a:solidFill>
              <a:srgbClr val="00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2"/>
            <p:cNvSpPr txBox="1"/>
            <p:nvPr/>
          </p:nvSpPr>
          <p:spPr>
            <a:xfrm>
              <a:off x="0" y="-9525"/>
              <a:ext cx="4004423" cy="496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" name="Google Shape;124;p2"/>
          <p:cNvGrpSpPr/>
          <p:nvPr/>
        </p:nvGrpSpPr>
        <p:grpSpPr>
          <a:xfrm>
            <a:off x="-609600" y="-71303"/>
            <a:ext cx="19354802" cy="566603"/>
            <a:chOff x="0" y="-20424"/>
            <a:chExt cx="25346997" cy="563214"/>
          </a:xfrm>
        </p:grpSpPr>
        <p:grpSp>
          <p:nvGrpSpPr>
            <p:cNvPr id="125" name="Google Shape;125;p2"/>
            <p:cNvGrpSpPr/>
            <p:nvPr/>
          </p:nvGrpSpPr>
          <p:grpSpPr>
            <a:xfrm>
              <a:off x="0" y="-20424"/>
              <a:ext cx="6336751" cy="563214"/>
              <a:chOff x="0" y="-9525"/>
              <a:chExt cx="2955161" cy="262657"/>
            </a:xfrm>
          </p:grpSpPr>
          <p:sp>
            <p:nvSpPr>
              <p:cNvPr id="126" name="Google Shape;126;p2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43A9D0"/>
              </a:solidFill>
              <a:ln>
                <a:noFill/>
              </a:ln>
            </p:spPr>
          </p:sp>
          <p:sp>
            <p:nvSpPr>
              <p:cNvPr id="127" name="Google Shape;127;p2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8" name="Google Shape;128;p2"/>
            <p:cNvGrpSpPr/>
            <p:nvPr/>
          </p:nvGrpSpPr>
          <p:grpSpPr>
            <a:xfrm>
              <a:off x="6336749" y="-20424"/>
              <a:ext cx="6336751" cy="563214"/>
              <a:chOff x="0" y="-9525"/>
              <a:chExt cx="2955161" cy="262657"/>
            </a:xfrm>
          </p:grpSpPr>
          <p:sp>
            <p:nvSpPr>
              <p:cNvPr id="129" name="Google Shape;129;p2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30B674"/>
              </a:solidFill>
              <a:ln>
                <a:noFill/>
              </a:ln>
            </p:spPr>
          </p:sp>
          <p:sp>
            <p:nvSpPr>
              <p:cNvPr id="130" name="Google Shape;130;p2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1" name="Google Shape;131;p2"/>
            <p:cNvGrpSpPr/>
            <p:nvPr/>
          </p:nvGrpSpPr>
          <p:grpSpPr>
            <a:xfrm>
              <a:off x="12673497" y="-20424"/>
              <a:ext cx="6336751" cy="563214"/>
              <a:chOff x="0" y="-9525"/>
              <a:chExt cx="2955161" cy="262657"/>
            </a:xfrm>
          </p:grpSpPr>
          <p:sp>
            <p:nvSpPr>
              <p:cNvPr id="132" name="Google Shape;132;p2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F9A620"/>
              </a:solidFill>
              <a:ln>
                <a:noFill/>
              </a:ln>
            </p:spPr>
          </p:sp>
          <p:sp>
            <p:nvSpPr>
              <p:cNvPr id="133" name="Google Shape;133;p2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4" name="Google Shape;134;p2"/>
            <p:cNvGrpSpPr/>
            <p:nvPr/>
          </p:nvGrpSpPr>
          <p:grpSpPr>
            <a:xfrm>
              <a:off x="19010246" y="-20424"/>
              <a:ext cx="6336751" cy="563214"/>
              <a:chOff x="0" y="-9525"/>
              <a:chExt cx="2955161" cy="262657"/>
            </a:xfrm>
          </p:grpSpPr>
          <p:sp>
            <p:nvSpPr>
              <p:cNvPr id="135" name="Google Shape;135;p2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EE413F"/>
              </a:solidFill>
              <a:ln>
                <a:noFill/>
              </a:ln>
            </p:spPr>
          </p:sp>
          <p:sp>
            <p:nvSpPr>
              <p:cNvPr id="136" name="Google Shape;136;p2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7" name="Google Shape;137;p2"/>
          <p:cNvGrpSpPr/>
          <p:nvPr/>
        </p:nvGrpSpPr>
        <p:grpSpPr>
          <a:xfrm>
            <a:off x="410404" y="2996363"/>
            <a:ext cx="17688328" cy="5955911"/>
            <a:chOff x="410404" y="2996363"/>
            <a:chExt cx="17688328" cy="5955911"/>
          </a:xfrm>
        </p:grpSpPr>
        <p:sp>
          <p:nvSpPr>
            <p:cNvPr id="138" name="Google Shape;138;p2"/>
            <p:cNvSpPr/>
            <p:nvPr/>
          </p:nvSpPr>
          <p:spPr>
            <a:xfrm>
              <a:off x="12039600" y="2996363"/>
              <a:ext cx="6059132" cy="258532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300" u="none" cap="none" strike="noStrike">
                  <a:solidFill>
                    <a:srgbClr val="FFC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Quality of Life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3300" u="none" cap="none" strike="noStrike">
                <a:solidFill>
                  <a:srgbClr val="FFC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 safe, vibrant destination with modern facilities and an attractive lifestyle.</a:t>
              </a: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11811000" y="6351562"/>
              <a:ext cx="6287732" cy="260071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300" u="none" cap="none" strike="noStrike">
                  <a:solidFill>
                    <a:srgbClr val="95373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Logistics &amp; Connectivity Advantage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3300" u="none" cap="none" strike="noStrike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Efficient ports and airports providing seamless access to global markets.</a:t>
              </a: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410404" y="2996363"/>
              <a:ext cx="4992332" cy="258532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300" u="none" cap="none" strike="noStrike">
                  <a:solidFill>
                    <a:srgbClr val="538CD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Strategic Location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3300" u="none" cap="none" strike="noStrike">
                <a:solidFill>
                  <a:srgbClr val="538CD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At the crossroads of global shipping routes, linking Asia, Europe, and the Middle East.</a:t>
              </a: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463742" y="6282156"/>
              <a:ext cx="5131247" cy="258532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300" u="none" cap="none" strike="noStrike">
                  <a:solidFill>
                    <a:srgbClr val="00B05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Talent &amp; Skills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3300" u="none" cap="none" strike="noStrike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 skilled, English-proficient workforce with growing technical expertise.</a:t>
              </a:r>
              <a:endParaRPr/>
            </a:p>
          </p:txBody>
        </p:sp>
        <p:pic>
          <p:nvPicPr>
            <p:cNvPr descr="Sri Lanka Flag Waving with The World Map, Seamless Loop in Wind, 3D  Rendering" id="142" name="Google Shape;142;p2"/>
            <p:cNvPicPr preferRelativeResize="0"/>
            <p:nvPr/>
          </p:nvPicPr>
          <p:blipFill rotWithShape="1">
            <a:blip r:embed="rId3">
              <a:alphaModFix/>
            </a:blip>
            <a:srcRect b="710" l="-386" r="6874" t="6321"/>
            <a:stretch/>
          </p:blipFill>
          <p:spPr>
            <a:xfrm>
              <a:off x="4904505" y="3986546"/>
              <a:ext cx="7363696" cy="4118677"/>
            </a:xfrm>
            <a:prstGeom prst="ellipse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"/>
          <p:cNvSpPr/>
          <p:nvPr/>
        </p:nvSpPr>
        <p:spPr>
          <a:xfrm>
            <a:off x="-1828800" y="1525692"/>
            <a:ext cx="1607820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400" u="none" cap="none" strike="noStrike">
                <a:solidFill>
                  <a:schemeClr val="dk1"/>
                </a:solidFill>
                <a:latin typeface="Bodoni"/>
                <a:ea typeface="Bodoni"/>
                <a:cs typeface="Bodoni"/>
                <a:sym typeface="Bodoni"/>
              </a:rPr>
              <a:t>Economic Strengths at a Glance</a:t>
            </a:r>
            <a:endParaRPr b="1" i="1" sz="4400" u="none" cap="none" strike="noStrike">
              <a:solidFill>
                <a:schemeClr val="dk1"/>
              </a:solidFill>
              <a:latin typeface="Bodoni"/>
              <a:ea typeface="Bodoni"/>
              <a:cs typeface="Bodoni"/>
              <a:sym typeface="Bodoni"/>
            </a:endParaRPr>
          </a:p>
        </p:txBody>
      </p:sp>
      <p:sp>
        <p:nvSpPr>
          <p:cNvPr id="149" name="Google Shape;149;p3"/>
          <p:cNvSpPr txBox="1"/>
          <p:nvPr/>
        </p:nvSpPr>
        <p:spPr>
          <a:xfrm>
            <a:off x="102735" y="570159"/>
            <a:ext cx="8546034" cy="1115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000" u="none" cap="none" strike="noStrike">
                <a:solidFill>
                  <a:srgbClr val="002060"/>
                </a:solidFill>
                <a:latin typeface="Archivo Black"/>
                <a:ea typeface="Archivo Black"/>
                <a:cs typeface="Archivo Black"/>
                <a:sym typeface="Archivo Black"/>
              </a:rPr>
              <a:t>Sri Lanka</a:t>
            </a:r>
            <a:endParaRPr b="0" i="0" sz="7000" u="none" cap="none" strike="noStrike">
              <a:solidFill>
                <a:srgbClr val="00206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grpSp>
        <p:nvGrpSpPr>
          <p:cNvPr id="150" name="Google Shape;150;p3"/>
          <p:cNvGrpSpPr/>
          <p:nvPr/>
        </p:nvGrpSpPr>
        <p:grpSpPr>
          <a:xfrm>
            <a:off x="-99705" y="9325666"/>
            <a:ext cx="18387705" cy="999434"/>
            <a:chOff x="0" y="-9525"/>
            <a:chExt cx="4004423" cy="496425"/>
          </a:xfrm>
        </p:grpSpPr>
        <p:sp>
          <p:nvSpPr>
            <p:cNvPr id="151" name="Google Shape;151;p3"/>
            <p:cNvSpPr/>
            <p:nvPr/>
          </p:nvSpPr>
          <p:spPr>
            <a:xfrm>
              <a:off x="0" y="0"/>
              <a:ext cx="4004423" cy="486900"/>
            </a:xfrm>
            <a:custGeom>
              <a:rect b="b" l="l" r="r" t="t"/>
              <a:pathLst>
                <a:path extrusionOk="0" h="486900" w="4004423">
                  <a:moveTo>
                    <a:pt x="7770" y="0"/>
                  </a:moveTo>
                  <a:lnTo>
                    <a:pt x="3996653" y="0"/>
                  </a:lnTo>
                  <a:cubicBezTo>
                    <a:pt x="3998714" y="0"/>
                    <a:pt x="4000690" y="819"/>
                    <a:pt x="4002147" y="2276"/>
                  </a:cubicBezTo>
                  <a:cubicBezTo>
                    <a:pt x="4003604" y="3733"/>
                    <a:pt x="4004423" y="5709"/>
                    <a:pt x="4004423" y="7770"/>
                  </a:cubicBezTo>
                  <a:lnTo>
                    <a:pt x="4004423" y="479130"/>
                  </a:lnTo>
                  <a:cubicBezTo>
                    <a:pt x="4004423" y="483421"/>
                    <a:pt x="4000945" y="486900"/>
                    <a:pt x="3996653" y="486900"/>
                  </a:cubicBezTo>
                  <a:lnTo>
                    <a:pt x="7770" y="486900"/>
                  </a:lnTo>
                  <a:cubicBezTo>
                    <a:pt x="3479" y="486900"/>
                    <a:pt x="0" y="483421"/>
                    <a:pt x="0" y="479130"/>
                  </a:cubicBezTo>
                  <a:lnTo>
                    <a:pt x="0" y="7770"/>
                  </a:lnTo>
                  <a:cubicBezTo>
                    <a:pt x="0" y="3479"/>
                    <a:pt x="3479" y="0"/>
                    <a:pt x="7770" y="0"/>
                  </a:cubicBezTo>
                  <a:close/>
                </a:path>
              </a:pathLst>
            </a:custGeom>
            <a:solidFill>
              <a:srgbClr val="00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3"/>
            <p:cNvSpPr txBox="1"/>
            <p:nvPr/>
          </p:nvSpPr>
          <p:spPr>
            <a:xfrm>
              <a:off x="0" y="-9525"/>
              <a:ext cx="4004423" cy="496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3" name="Google Shape;153;p3"/>
          <p:cNvGrpSpPr/>
          <p:nvPr/>
        </p:nvGrpSpPr>
        <p:grpSpPr>
          <a:xfrm>
            <a:off x="-609600" y="-22692"/>
            <a:ext cx="19278602" cy="625740"/>
            <a:chOff x="0" y="-20424"/>
            <a:chExt cx="25346997" cy="563214"/>
          </a:xfrm>
        </p:grpSpPr>
        <p:grpSp>
          <p:nvGrpSpPr>
            <p:cNvPr id="154" name="Google Shape;154;p3"/>
            <p:cNvGrpSpPr/>
            <p:nvPr/>
          </p:nvGrpSpPr>
          <p:grpSpPr>
            <a:xfrm>
              <a:off x="0" y="-20424"/>
              <a:ext cx="6336751" cy="563214"/>
              <a:chOff x="0" y="-9525"/>
              <a:chExt cx="2955161" cy="262657"/>
            </a:xfrm>
          </p:grpSpPr>
          <p:sp>
            <p:nvSpPr>
              <p:cNvPr id="155" name="Google Shape;155;p3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43A9D0"/>
              </a:solidFill>
              <a:ln>
                <a:noFill/>
              </a:ln>
            </p:spPr>
          </p:sp>
          <p:sp>
            <p:nvSpPr>
              <p:cNvPr id="156" name="Google Shape;156;p3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7" name="Google Shape;157;p3"/>
            <p:cNvGrpSpPr/>
            <p:nvPr/>
          </p:nvGrpSpPr>
          <p:grpSpPr>
            <a:xfrm>
              <a:off x="6336749" y="-20424"/>
              <a:ext cx="6336751" cy="563214"/>
              <a:chOff x="0" y="-9525"/>
              <a:chExt cx="2955161" cy="262657"/>
            </a:xfrm>
          </p:grpSpPr>
          <p:sp>
            <p:nvSpPr>
              <p:cNvPr id="158" name="Google Shape;158;p3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30B674"/>
              </a:solidFill>
              <a:ln>
                <a:noFill/>
              </a:ln>
            </p:spPr>
          </p:sp>
          <p:sp>
            <p:nvSpPr>
              <p:cNvPr id="159" name="Google Shape;159;p3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0" name="Google Shape;160;p3"/>
            <p:cNvGrpSpPr/>
            <p:nvPr/>
          </p:nvGrpSpPr>
          <p:grpSpPr>
            <a:xfrm>
              <a:off x="12673497" y="-20424"/>
              <a:ext cx="6336751" cy="563214"/>
              <a:chOff x="0" y="-9525"/>
              <a:chExt cx="2955161" cy="262657"/>
            </a:xfrm>
          </p:grpSpPr>
          <p:sp>
            <p:nvSpPr>
              <p:cNvPr id="161" name="Google Shape;161;p3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F9A620"/>
              </a:solidFill>
              <a:ln>
                <a:noFill/>
              </a:ln>
            </p:spPr>
          </p:sp>
          <p:sp>
            <p:nvSpPr>
              <p:cNvPr id="162" name="Google Shape;162;p3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3" name="Google Shape;163;p3"/>
            <p:cNvGrpSpPr/>
            <p:nvPr/>
          </p:nvGrpSpPr>
          <p:grpSpPr>
            <a:xfrm>
              <a:off x="19010246" y="-20424"/>
              <a:ext cx="6336751" cy="563214"/>
              <a:chOff x="0" y="-9525"/>
              <a:chExt cx="2955161" cy="262657"/>
            </a:xfrm>
          </p:grpSpPr>
          <p:sp>
            <p:nvSpPr>
              <p:cNvPr id="164" name="Google Shape;164;p3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EE413F"/>
              </a:solidFill>
              <a:ln>
                <a:noFill/>
              </a:ln>
            </p:spPr>
          </p:sp>
          <p:sp>
            <p:nvSpPr>
              <p:cNvPr id="165" name="Google Shape;165;p3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66" name="Google Shape;166;p3"/>
          <p:cNvGrpSpPr/>
          <p:nvPr/>
        </p:nvGrpSpPr>
        <p:grpSpPr>
          <a:xfrm>
            <a:off x="352510" y="1231523"/>
            <a:ext cx="17976521" cy="8275910"/>
            <a:chOff x="352510" y="1231523"/>
            <a:chExt cx="17976521" cy="8275910"/>
          </a:xfrm>
        </p:grpSpPr>
        <p:pic>
          <p:nvPicPr>
            <p:cNvPr id="167" name="Google Shape;167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00494" y="6245580"/>
              <a:ext cx="1718166" cy="11433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3"/>
            <p:cNvSpPr/>
            <p:nvPr/>
          </p:nvSpPr>
          <p:spPr>
            <a:xfrm>
              <a:off x="917253" y="3067141"/>
              <a:ext cx="7363811" cy="35394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200" u="none" cap="none" strike="noStrike">
                  <a:solidFill>
                    <a:srgbClr val="538CD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GDP &amp; Export Performance</a:t>
              </a:r>
              <a:endParaRPr b="1" i="0" sz="3200" u="none" cap="none" strike="noStrike">
                <a:solidFill>
                  <a:srgbClr val="538CD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GDP:</a:t>
              </a:r>
              <a:r>
                <a:rPr b="0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US$ </a:t>
              </a:r>
              <a:r>
                <a:rPr b="1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99.0 Bn</a:t>
              </a:r>
              <a:r>
                <a:rPr b="0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(2024)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GDP Growth Rate</a:t>
              </a:r>
              <a:r>
                <a:rPr b="0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: </a:t>
              </a:r>
              <a:r>
                <a:rPr b="1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5%</a:t>
              </a:r>
              <a:r>
                <a:rPr b="0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(Jan – Sept 2025)</a:t>
              </a:r>
              <a:r>
                <a:rPr b="1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Per Capita GDP :(USD) 4,516</a:t>
              </a:r>
              <a:r>
                <a:rPr b="0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(2024)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Exports:</a:t>
              </a:r>
              <a:r>
                <a:rPr b="0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USD </a:t>
              </a:r>
              <a:r>
                <a:rPr b="1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16.2 Bn</a:t>
              </a:r>
              <a:r>
                <a:rPr b="0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(2024)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Export Growth Rate </a:t>
              </a:r>
              <a:r>
                <a:rPr b="0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: </a:t>
              </a:r>
              <a:r>
                <a:rPr b="1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5.8%</a:t>
              </a:r>
              <a:r>
                <a:rPr b="0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( Jan- Nov 2025) </a:t>
              </a:r>
              <a:endParaRPr b="1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11394831" y="6684849"/>
              <a:ext cx="6934200" cy="16927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200" u="none" cap="none" strike="noStrike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Preferential Market Access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Zero-duty access</a:t>
              </a:r>
              <a:r>
                <a:rPr b="0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for </a:t>
              </a:r>
              <a:r>
                <a:rPr b="1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6,400+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items</a:t>
              </a:r>
              <a:r>
                <a:rPr b="0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to </a:t>
              </a:r>
              <a:r>
                <a:rPr b="1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27 EU countries</a:t>
              </a:r>
              <a:r>
                <a:rPr b="0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under </a:t>
              </a:r>
              <a:r>
                <a:rPr b="1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EU GSP+</a:t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100% duty-free access</a:t>
              </a:r>
              <a:r>
                <a:rPr b="0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to </a:t>
              </a:r>
              <a:r>
                <a:rPr b="1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UK</a:t>
              </a:r>
              <a:r>
                <a:rPr b="0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under </a:t>
              </a:r>
              <a:r>
                <a:rPr b="1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DCTS</a:t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12493947" y="3858994"/>
              <a:ext cx="4876800" cy="13234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200" u="none" cap="none" strike="noStrike">
                  <a:solidFill>
                    <a:srgbClr val="00B026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Free Trade Agreements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FTAs with </a:t>
              </a:r>
              <a:r>
                <a:rPr b="1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India</a:t>
              </a:r>
              <a:r>
                <a:rPr b="0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and </a:t>
              </a:r>
              <a:r>
                <a:rPr b="1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Pakistan</a:t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b="1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Singapore</a:t>
              </a:r>
              <a:r>
                <a:rPr b="0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and </a:t>
              </a:r>
              <a:r>
                <a:rPr b="1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Thailand</a:t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descr="style d'icône de revenu 7876878 Art vectoriel chez Vecteezy" id="171" name="Google Shape;171;p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52510" y="3789719"/>
              <a:ext cx="1071897" cy="9855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Agreement - Free arrows icons" id="172" name="Google Shape;172;p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829925" y="3960668"/>
              <a:ext cx="1219200" cy="12192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descr="809+ Thousand Market Growth Icons Royalty-Free Images, Stock Photos &amp;  Pictures | Shutterstock" id="173" name="Google Shape;173;p3"/>
            <p:cNvPicPr preferRelativeResize="0"/>
            <p:nvPr/>
          </p:nvPicPr>
          <p:blipFill rotWithShape="1">
            <a:blip r:embed="rId6">
              <a:alphaModFix/>
            </a:blip>
            <a:srcRect b="10657" l="0" r="0" t="0"/>
            <a:stretch/>
          </p:blipFill>
          <p:spPr>
            <a:xfrm>
              <a:off x="10762350" y="5952040"/>
              <a:ext cx="1694549" cy="1630420"/>
            </a:xfrm>
            <a:prstGeom prst="ellipse">
              <a:avLst/>
            </a:prstGeom>
            <a:noFill/>
            <a:ln>
              <a:noFill/>
            </a:ln>
          </p:spPr>
        </p:pic>
        <p:sp>
          <p:nvSpPr>
            <p:cNvPr id="174" name="Google Shape;174;p3"/>
            <p:cNvSpPr/>
            <p:nvPr/>
          </p:nvSpPr>
          <p:spPr>
            <a:xfrm>
              <a:off x="12861096" y="1231523"/>
              <a:ext cx="4201277" cy="16927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200" u="none" cap="none" strike="noStrike">
                  <a:solidFill>
                    <a:srgbClr val="FFC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FDI Inflows (USD Bn):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2023 – 0.76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2024 – 0.85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2025 – Over 1.00</a:t>
              </a:r>
              <a:endParaRPr/>
            </a:p>
          </p:txBody>
        </p:sp>
        <p:pic>
          <p:nvPicPr>
            <p:cNvPr descr="India's FDI Inflows Surge 45 per cent To USD 29.79 Bn In H1 FY25" id="175" name="Google Shape;175;p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820400" y="1487953"/>
              <a:ext cx="1689252" cy="9497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3"/>
            <p:cNvSpPr/>
            <p:nvPr/>
          </p:nvSpPr>
          <p:spPr>
            <a:xfrm>
              <a:off x="678392" y="6706666"/>
              <a:ext cx="9532407" cy="28007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200">
                  <a:solidFill>
                    <a:srgbClr val="E36C09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Tourism Rankings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One of the 50 Best Places to Travel in 2026 – </a:t>
              </a:r>
              <a:r>
                <a:rPr lang="en-US"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Travel + Link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The Top 10 Happiest Travel Destinations for Meaningful Travel for 2026 – </a:t>
              </a:r>
              <a:r>
                <a:rPr lang="en-US"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G Adventures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Among the Best Places to Visit in Asia for 2026 – </a:t>
              </a:r>
              <a:r>
                <a:rPr lang="en-US"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U.S. News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"/>
          <p:cNvSpPr txBox="1"/>
          <p:nvPr/>
        </p:nvSpPr>
        <p:spPr>
          <a:xfrm>
            <a:off x="11723" y="785203"/>
            <a:ext cx="9748812" cy="47864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00">
                <a:solidFill>
                  <a:srgbClr val="002060"/>
                </a:solidFill>
                <a:latin typeface="Archivo Black"/>
                <a:ea typeface="Archivo Black"/>
                <a:cs typeface="Archivo Black"/>
                <a:sym typeface="Archivo Black"/>
              </a:rPr>
              <a:t>Strategic Focus of Sri Lanka Expo 2026</a:t>
            </a:r>
            <a:endParaRPr/>
          </a:p>
          <a:p>
            <a:pPr indent="0" lvl="0" marL="0" marR="0" rtl="0" algn="ctr">
              <a:lnSpc>
                <a:spcPct val="130434"/>
              </a:lnSpc>
              <a:spcBef>
                <a:spcPts val="1380"/>
              </a:spcBef>
              <a:spcAft>
                <a:spcPts val="0"/>
              </a:spcAft>
              <a:buNone/>
            </a:pPr>
            <a:r>
              <a:t/>
            </a:r>
            <a:endParaRPr sz="6900">
              <a:solidFill>
                <a:srgbClr val="00206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grpSp>
        <p:nvGrpSpPr>
          <p:cNvPr id="182" name="Google Shape;182;p4"/>
          <p:cNvGrpSpPr/>
          <p:nvPr/>
        </p:nvGrpSpPr>
        <p:grpSpPr>
          <a:xfrm>
            <a:off x="0" y="9325666"/>
            <a:ext cx="18288000" cy="999434"/>
            <a:chOff x="0" y="-9525"/>
            <a:chExt cx="4004423" cy="496425"/>
          </a:xfrm>
        </p:grpSpPr>
        <p:sp>
          <p:nvSpPr>
            <p:cNvPr id="183" name="Google Shape;183;p4"/>
            <p:cNvSpPr/>
            <p:nvPr/>
          </p:nvSpPr>
          <p:spPr>
            <a:xfrm>
              <a:off x="0" y="0"/>
              <a:ext cx="4004423" cy="486900"/>
            </a:xfrm>
            <a:custGeom>
              <a:rect b="b" l="l" r="r" t="t"/>
              <a:pathLst>
                <a:path extrusionOk="0" h="486900" w="4004423">
                  <a:moveTo>
                    <a:pt x="7770" y="0"/>
                  </a:moveTo>
                  <a:lnTo>
                    <a:pt x="3996653" y="0"/>
                  </a:lnTo>
                  <a:cubicBezTo>
                    <a:pt x="3998714" y="0"/>
                    <a:pt x="4000690" y="819"/>
                    <a:pt x="4002147" y="2276"/>
                  </a:cubicBezTo>
                  <a:cubicBezTo>
                    <a:pt x="4003604" y="3733"/>
                    <a:pt x="4004423" y="5709"/>
                    <a:pt x="4004423" y="7770"/>
                  </a:cubicBezTo>
                  <a:lnTo>
                    <a:pt x="4004423" y="479130"/>
                  </a:lnTo>
                  <a:cubicBezTo>
                    <a:pt x="4004423" y="483421"/>
                    <a:pt x="4000945" y="486900"/>
                    <a:pt x="3996653" y="486900"/>
                  </a:cubicBezTo>
                  <a:lnTo>
                    <a:pt x="7770" y="486900"/>
                  </a:lnTo>
                  <a:cubicBezTo>
                    <a:pt x="3479" y="486900"/>
                    <a:pt x="0" y="483421"/>
                    <a:pt x="0" y="479130"/>
                  </a:cubicBezTo>
                  <a:lnTo>
                    <a:pt x="0" y="7770"/>
                  </a:lnTo>
                  <a:cubicBezTo>
                    <a:pt x="0" y="3479"/>
                    <a:pt x="3479" y="0"/>
                    <a:pt x="7770" y="0"/>
                  </a:cubicBezTo>
                  <a:close/>
                </a:path>
              </a:pathLst>
            </a:custGeom>
            <a:solidFill>
              <a:srgbClr val="00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4"/>
            <p:cNvSpPr txBox="1"/>
            <p:nvPr/>
          </p:nvSpPr>
          <p:spPr>
            <a:xfrm>
              <a:off x="0" y="-9525"/>
              <a:ext cx="4004423" cy="496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5" name="Google Shape;185;p4"/>
          <p:cNvGrpSpPr/>
          <p:nvPr/>
        </p:nvGrpSpPr>
        <p:grpSpPr>
          <a:xfrm>
            <a:off x="-533400" y="-21890"/>
            <a:ext cx="19431002" cy="603600"/>
            <a:chOff x="0" y="-20424"/>
            <a:chExt cx="25346997" cy="563214"/>
          </a:xfrm>
        </p:grpSpPr>
        <p:grpSp>
          <p:nvGrpSpPr>
            <p:cNvPr id="186" name="Google Shape;186;p4"/>
            <p:cNvGrpSpPr/>
            <p:nvPr/>
          </p:nvGrpSpPr>
          <p:grpSpPr>
            <a:xfrm>
              <a:off x="0" y="-20424"/>
              <a:ext cx="6336751" cy="563214"/>
              <a:chOff x="0" y="-9525"/>
              <a:chExt cx="2955161" cy="262657"/>
            </a:xfrm>
          </p:grpSpPr>
          <p:sp>
            <p:nvSpPr>
              <p:cNvPr id="187" name="Google Shape;187;p4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43A9D0"/>
              </a:solidFill>
              <a:ln>
                <a:noFill/>
              </a:ln>
            </p:spPr>
          </p:sp>
          <p:sp>
            <p:nvSpPr>
              <p:cNvPr id="188" name="Google Shape;188;p4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9" name="Google Shape;189;p4"/>
            <p:cNvGrpSpPr/>
            <p:nvPr/>
          </p:nvGrpSpPr>
          <p:grpSpPr>
            <a:xfrm>
              <a:off x="6336749" y="-20424"/>
              <a:ext cx="6336751" cy="563214"/>
              <a:chOff x="0" y="-9525"/>
              <a:chExt cx="2955161" cy="262657"/>
            </a:xfrm>
          </p:grpSpPr>
          <p:sp>
            <p:nvSpPr>
              <p:cNvPr id="190" name="Google Shape;190;p4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30B674"/>
              </a:solidFill>
              <a:ln>
                <a:noFill/>
              </a:ln>
            </p:spPr>
          </p:sp>
          <p:sp>
            <p:nvSpPr>
              <p:cNvPr id="191" name="Google Shape;191;p4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2" name="Google Shape;192;p4"/>
            <p:cNvGrpSpPr/>
            <p:nvPr/>
          </p:nvGrpSpPr>
          <p:grpSpPr>
            <a:xfrm>
              <a:off x="12673497" y="-20424"/>
              <a:ext cx="6336751" cy="563214"/>
              <a:chOff x="0" y="-9525"/>
              <a:chExt cx="2955161" cy="262657"/>
            </a:xfrm>
          </p:grpSpPr>
          <p:sp>
            <p:nvSpPr>
              <p:cNvPr id="193" name="Google Shape;193;p4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F9A620"/>
              </a:solidFill>
              <a:ln>
                <a:noFill/>
              </a:ln>
            </p:spPr>
          </p:sp>
          <p:sp>
            <p:nvSpPr>
              <p:cNvPr id="194" name="Google Shape;194;p4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5" name="Google Shape;195;p4"/>
            <p:cNvGrpSpPr/>
            <p:nvPr/>
          </p:nvGrpSpPr>
          <p:grpSpPr>
            <a:xfrm>
              <a:off x="19010246" y="-20424"/>
              <a:ext cx="6336751" cy="563214"/>
              <a:chOff x="0" y="-9525"/>
              <a:chExt cx="2955161" cy="262657"/>
            </a:xfrm>
          </p:grpSpPr>
          <p:sp>
            <p:nvSpPr>
              <p:cNvPr id="196" name="Google Shape;196;p4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EE413F"/>
              </a:solidFill>
              <a:ln>
                <a:noFill/>
              </a:ln>
            </p:spPr>
          </p:sp>
          <p:sp>
            <p:nvSpPr>
              <p:cNvPr id="197" name="Google Shape;197;p4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98" name="Google Shape;198;p4"/>
          <p:cNvSpPr/>
          <p:nvPr/>
        </p:nvSpPr>
        <p:spPr>
          <a:xfrm>
            <a:off x="9098718" y="983371"/>
            <a:ext cx="8920188" cy="79406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Char char="•"/>
            </a:pPr>
            <a:r>
              <a:rPr b="1" lang="en-US" sz="3000">
                <a:solidFill>
                  <a:schemeClr val="accent5"/>
                </a:solidFill>
                <a:latin typeface="Verdana"/>
                <a:ea typeface="Verdana"/>
                <a:cs typeface="Verdana"/>
                <a:sym typeface="Verdana"/>
              </a:rPr>
              <a:t>Promote Sri Lanka </a:t>
            </a:r>
            <a:r>
              <a:rPr b="1" lang="en-US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as a key trade and investment hub in South Asia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1" lang="en-US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Showcase Sri Lanka’s </a:t>
            </a:r>
            <a:r>
              <a:rPr b="1" lang="en-US" sz="3000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diverse industries</a:t>
            </a:r>
            <a:r>
              <a:rPr b="1" lang="en-US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, including agricultural, industrial, knowledge services and tourism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1" lang="en-US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Provide a </a:t>
            </a:r>
            <a:r>
              <a:rPr b="1" lang="en-US" sz="3000">
                <a:solidFill>
                  <a:srgbClr val="E36C09"/>
                </a:solidFill>
                <a:latin typeface="Verdana"/>
                <a:ea typeface="Verdana"/>
                <a:cs typeface="Verdana"/>
                <a:sym typeface="Verdana"/>
              </a:rPr>
              <a:t>networking platform </a:t>
            </a:r>
            <a:r>
              <a:rPr b="1" lang="en-US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for businesses, investors, and policymakers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1" lang="en-US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Instill </a:t>
            </a:r>
            <a:r>
              <a:rPr b="1" lang="en-US" sz="3000">
                <a:solidFill>
                  <a:srgbClr val="CC0000"/>
                </a:solidFill>
                <a:latin typeface="Verdana"/>
                <a:ea typeface="Verdana"/>
                <a:cs typeface="Verdana"/>
                <a:sym typeface="Verdana"/>
              </a:rPr>
              <a:t>buyer/investor </a:t>
            </a:r>
            <a:r>
              <a:rPr b="1" lang="en-US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confidence in Sri Lanka’s service offering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1" lang="en-US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Facilitate </a:t>
            </a:r>
            <a:r>
              <a:rPr b="1" lang="en-US" sz="3000">
                <a:solidFill>
                  <a:schemeClr val="accent5"/>
                </a:solidFill>
                <a:latin typeface="Verdana"/>
                <a:ea typeface="Verdana"/>
                <a:cs typeface="Verdana"/>
                <a:sym typeface="Verdana"/>
              </a:rPr>
              <a:t>knowledge sharing </a:t>
            </a:r>
            <a:r>
              <a:rPr b="1" lang="en-US" sz="3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through thematic conferences </a:t>
            </a:r>
            <a:endParaRPr/>
          </a:p>
        </p:txBody>
      </p:sp>
      <p:pic>
        <p:nvPicPr>
          <p:cNvPr id="199" name="Google Shape;199;p4"/>
          <p:cNvPicPr preferRelativeResize="0"/>
          <p:nvPr/>
        </p:nvPicPr>
        <p:blipFill rotWithShape="1">
          <a:blip r:embed="rId3">
            <a:alphaModFix/>
          </a:blip>
          <a:srcRect b="0" l="-1" r="-9113" t="12169"/>
          <a:stretch/>
        </p:blipFill>
        <p:spPr>
          <a:xfrm>
            <a:off x="-52208" y="3986694"/>
            <a:ext cx="9039020" cy="5348560"/>
          </a:xfrm>
          <a:prstGeom prst="hexagon">
            <a:avLst>
              <a:gd fmla="val 25000" name="adj"/>
              <a:gd fmla="val 115470" name="vf"/>
            </a:avLst>
          </a:prstGeom>
          <a:noFill/>
          <a:ln>
            <a:noFill/>
          </a:ln>
        </p:spPr>
      </p:pic>
      <p:sp>
        <p:nvSpPr>
          <p:cNvPr id="200" name="Google Shape;200;p4"/>
          <p:cNvSpPr/>
          <p:nvPr/>
        </p:nvSpPr>
        <p:spPr>
          <a:xfrm>
            <a:off x="157188" y="3957930"/>
            <a:ext cx="2871608" cy="2534849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1" name="Google Shape;20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7188" y="4090069"/>
            <a:ext cx="4017612" cy="29690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5"/>
          <p:cNvSpPr txBox="1"/>
          <p:nvPr>
            <p:ph idx="1" type="body"/>
          </p:nvPr>
        </p:nvSpPr>
        <p:spPr>
          <a:xfrm>
            <a:off x="228600" y="1133542"/>
            <a:ext cx="11398423" cy="10863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7000"/>
              <a:buNone/>
            </a:pPr>
            <a:r>
              <a:rPr lang="en-US" sz="7000">
                <a:solidFill>
                  <a:srgbClr val="002060"/>
                </a:solidFill>
                <a:latin typeface="Archivo Black"/>
                <a:ea typeface="Archivo Black"/>
                <a:cs typeface="Archivo Black"/>
                <a:sym typeface="Archivo Black"/>
              </a:rPr>
              <a:t>Projected Outcome </a:t>
            </a:r>
            <a:endParaRPr/>
          </a:p>
        </p:txBody>
      </p:sp>
      <p:sp>
        <p:nvSpPr>
          <p:cNvPr id="212" name="Google Shape;212;p5"/>
          <p:cNvSpPr txBox="1"/>
          <p:nvPr/>
        </p:nvSpPr>
        <p:spPr>
          <a:xfrm>
            <a:off x="8723801" y="5329349"/>
            <a:ext cx="9055472" cy="132343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Enhance international visibility of Sri Lankan businesses and products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5"/>
          <p:cNvSpPr txBox="1"/>
          <p:nvPr/>
        </p:nvSpPr>
        <p:spPr>
          <a:xfrm>
            <a:off x="8702296" y="7915922"/>
            <a:ext cx="9021331" cy="721736"/>
          </a:xfrm>
          <a:prstGeom prst="rect">
            <a:avLst/>
          </a:prstGeom>
          <a:solidFill>
            <a:srgbClr val="C2D59B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 Tourist arrivals to Sri Lanka</a:t>
            </a:r>
            <a:endParaRPr/>
          </a:p>
        </p:txBody>
      </p:sp>
      <p:sp>
        <p:nvSpPr>
          <p:cNvPr id="214" name="Google Shape;214;p5"/>
          <p:cNvSpPr/>
          <p:nvPr/>
        </p:nvSpPr>
        <p:spPr>
          <a:xfrm flipH="1" rot="10800000">
            <a:off x="15015377" y="1722924"/>
            <a:ext cx="560945" cy="629940"/>
          </a:xfrm>
          <a:custGeom>
            <a:rect b="b" l="l" r="r" t="t"/>
            <a:pathLst>
              <a:path extrusionOk="0" h="3926159" w="3496146">
                <a:moveTo>
                  <a:pt x="1476067" y="1782198"/>
                </a:moveTo>
                <a:lnTo>
                  <a:pt x="2085005" y="1782198"/>
                </a:lnTo>
                <a:lnTo>
                  <a:pt x="2085005" y="560436"/>
                </a:lnTo>
                <a:lnTo>
                  <a:pt x="2389473" y="560436"/>
                </a:lnTo>
                <a:lnTo>
                  <a:pt x="1780536" y="0"/>
                </a:lnTo>
                <a:lnTo>
                  <a:pt x="1171598" y="560436"/>
                </a:lnTo>
                <a:lnTo>
                  <a:pt x="1476067" y="560436"/>
                </a:lnTo>
                <a:close/>
                <a:moveTo>
                  <a:pt x="2794909" y="2376264"/>
                </a:moveTo>
                <a:lnTo>
                  <a:pt x="3403846" y="1815828"/>
                </a:lnTo>
                <a:lnTo>
                  <a:pt x="3099377" y="1815828"/>
                </a:lnTo>
                <a:lnTo>
                  <a:pt x="3099377" y="594066"/>
                </a:lnTo>
                <a:lnTo>
                  <a:pt x="2490440" y="594066"/>
                </a:lnTo>
                <a:lnTo>
                  <a:pt x="2490440" y="1815828"/>
                </a:lnTo>
                <a:lnTo>
                  <a:pt x="2185971" y="1815828"/>
                </a:lnTo>
                <a:close/>
                <a:moveTo>
                  <a:pt x="1738539" y="2704452"/>
                </a:moveTo>
                <a:cubicBezTo>
                  <a:pt x="2025742" y="2708651"/>
                  <a:pt x="2249289" y="2617027"/>
                  <a:pt x="2474392" y="2519294"/>
                </a:cubicBezTo>
                <a:cubicBezTo>
                  <a:pt x="2631335" y="2431624"/>
                  <a:pt x="2641220" y="2356014"/>
                  <a:pt x="2614641" y="2282563"/>
                </a:cubicBezTo>
                <a:cubicBezTo>
                  <a:pt x="2582745" y="2203226"/>
                  <a:pt x="2511446" y="2141129"/>
                  <a:pt x="2374721" y="2203680"/>
                </a:cubicBezTo>
                <a:cubicBezTo>
                  <a:pt x="2195292" y="2350932"/>
                  <a:pt x="1621166" y="2470817"/>
                  <a:pt x="1266317" y="2262320"/>
                </a:cubicBezTo>
                <a:cubicBezTo>
                  <a:pt x="1169173" y="2191011"/>
                  <a:pt x="970584" y="2135007"/>
                  <a:pt x="918755" y="2260582"/>
                </a:cubicBezTo>
                <a:cubicBezTo>
                  <a:pt x="905798" y="2301917"/>
                  <a:pt x="901034" y="2336556"/>
                  <a:pt x="904186" y="2366667"/>
                </a:cubicBezTo>
                <a:cubicBezTo>
                  <a:pt x="913642" y="2457000"/>
                  <a:pt x="994333" y="2506589"/>
                  <a:pt x="1138739" y="2574025"/>
                </a:cubicBezTo>
                <a:cubicBezTo>
                  <a:pt x="1370979" y="2664916"/>
                  <a:pt x="1566218" y="2701932"/>
                  <a:pt x="1738539" y="2704452"/>
                </a:cubicBezTo>
                <a:close/>
                <a:moveTo>
                  <a:pt x="1709810" y="3318171"/>
                </a:moveTo>
                <a:cubicBezTo>
                  <a:pt x="2287461" y="3321186"/>
                  <a:pt x="2747532" y="3089987"/>
                  <a:pt x="2907033" y="2982480"/>
                </a:cubicBezTo>
                <a:cubicBezTo>
                  <a:pt x="3019837" y="2919930"/>
                  <a:pt x="3127019" y="2830470"/>
                  <a:pt x="3047283" y="2692494"/>
                </a:cubicBezTo>
                <a:cubicBezTo>
                  <a:pt x="2931427" y="2583612"/>
                  <a:pt x="2859428" y="2623285"/>
                  <a:pt x="2747560" y="2705958"/>
                </a:cubicBezTo>
                <a:cubicBezTo>
                  <a:pt x="2476410" y="2811508"/>
                  <a:pt x="1878339" y="3347087"/>
                  <a:pt x="714142" y="2686413"/>
                </a:cubicBezTo>
                <a:cubicBezTo>
                  <a:pt x="581403" y="2592588"/>
                  <a:pt x="478211" y="2639047"/>
                  <a:pt x="434354" y="2730111"/>
                </a:cubicBezTo>
                <a:cubicBezTo>
                  <a:pt x="423118" y="2754726"/>
                  <a:pt x="419107" y="2778362"/>
                  <a:pt x="421326" y="2801084"/>
                </a:cubicBezTo>
                <a:cubicBezTo>
                  <a:pt x="427982" y="2869247"/>
                  <a:pt x="490703" y="2929162"/>
                  <a:pt x="582577" y="2982481"/>
                </a:cubicBezTo>
                <a:cubicBezTo>
                  <a:pt x="974299" y="3230234"/>
                  <a:pt x="1363219" y="3316361"/>
                  <a:pt x="1709810" y="3318171"/>
                </a:cubicBezTo>
                <a:close/>
                <a:moveTo>
                  <a:pt x="1650124" y="3925606"/>
                </a:moveTo>
                <a:cubicBezTo>
                  <a:pt x="2273556" y="3938577"/>
                  <a:pt x="2858828" y="3722251"/>
                  <a:pt x="3329308" y="3414392"/>
                </a:cubicBezTo>
                <a:cubicBezTo>
                  <a:pt x="3434138" y="3367480"/>
                  <a:pt x="3549293" y="3215474"/>
                  <a:pt x="3469556" y="3100952"/>
                </a:cubicBezTo>
                <a:cubicBezTo>
                  <a:pt x="3361675" y="3005103"/>
                  <a:pt x="3225886" y="3077348"/>
                  <a:pt x="3149901" y="3145689"/>
                </a:cubicBezTo>
                <a:cubicBezTo>
                  <a:pt x="2987266" y="3247333"/>
                  <a:pt x="1796029" y="4146474"/>
                  <a:pt x="297808" y="3098777"/>
                </a:cubicBezTo>
                <a:cubicBezTo>
                  <a:pt x="177029" y="2997135"/>
                  <a:pt x="65861" y="3063139"/>
                  <a:pt x="18020" y="3134657"/>
                </a:cubicBezTo>
                <a:cubicBezTo>
                  <a:pt x="4124" y="3161552"/>
                  <a:pt x="-1298" y="3188690"/>
                  <a:pt x="257" y="3215218"/>
                </a:cubicBezTo>
                <a:cubicBezTo>
                  <a:pt x="4919" y="3294803"/>
                  <a:pt x="72375" y="3368892"/>
                  <a:pt x="162256" y="3414392"/>
                </a:cubicBezTo>
                <a:cubicBezTo>
                  <a:pt x="657258" y="3766720"/>
                  <a:pt x="1165233" y="3915518"/>
                  <a:pt x="1650124" y="392560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68575" lIns="137150" spcFirstLastPara="1" rIns="137150" wrap="square" tIns="68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5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5"/>
          <p:cNvSpPr/>
          <p:nvPr/>
        </p:nvSpPr>
        <p:spPr>
          <a:xfrm>
            <a:off x="8145943" y="7062517"/>
            <a:ext cx="556353" cy="570408"/>
          </a:xfrm>
          <a:custGeom>
            <a:rect b="b" l="l" r="r" t="t"/>
            <a:pathLst>
              <a:path extrusionOk="0" h="2354614" w="2296594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5"/>
          <p:cNvSpPr txBox="1"/>
          <p:nvPr/>
        </p:nvSpPr>
        <p:spPr>
          <a:xfrm>
            <a:off x="8702296" y="6930412"/>
            <a:ext cx="8993027" cy="707886"/>
          </a:xfrm>
          <a:prstGeom prst="rect">
            <a:avLst/>
          </a:prstGeom>
          <a:solidFill>
            <a:srgbClr val="E5B8B7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Diversification in to new markets  </a:t>
            </a:r>
            <a:endParaRPr/>
          </a:p>
        </p:txBody>
      </p:sp>
      <p:sp>
        <p:nvSpPr>
          <p:cNvPr id="217" name="Google Shape;217;p5"/>
          <p:cNvSpPr txBox="1"/>
          <p:nvPr/>
        </p:nvSpPr>
        <p:spPr>
          <a:xfrm>
            <a:off x="8702296" y="2250621"/>
            <a:ext cx="9046128" cy="1343701"/>
          </a:xfrm>
          <a:prstGeom prst="rect">
            <a:avLst/>
          </a:prstGeom>
          <a:solidFill>
            <a:srgbClr val="92CCD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 Sri Lankan exports: Move towards national export target of US$ 36 Bn by 2030</a:t>
            </a:r>
            <a:endParaRPr/>
          </a:p>
        </p:txBody>
      </p:sp>
      <p:sp>
        <p:nvSpPr>
          <p:cNvPr id="218" name="Google Shape;218;p5"/>
          <p:cNvSpPr txBox="1"/>
          <p:nvPr/>
        </p:nvSpPr>
        <p:spPr>
          <a:xfrm>
            <a:off x="8680525" y="3842679"/>
            <a:ext cx="9046128" cy="1261884"/>
          </a:xfrm>
          <a:prstGeom prst="rect">
            <a:avLst/>
          </a:prstGeom>
          <a:solidFill>
            <a:srgbClr val="D6E3B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 foreign direct investments &amp; Joint Ventures for key Sri Lankan industries</a:t>
            </a:r>
            <a:endParaRPr b="1" sz="3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9" name="Google Shape;219;p5"/>
          <p:cNvGrpSpPr/>
          <p:nvPr/>
        </p:nvGrpSpPr>
        <p:grpSpPr>
          <a:xfrm>
            <a:off x="0" y="9325666"/>
            <a:ext cx="18288000" cy="999434"/>
            <a:chOff x="0" y="-9525"/>
            <a:chExt cx="4004423" cy="496425"/>
          </a:xfrm>
        </p:grpSpPr>
        <p:sp>
          <p:nvSpPr>
            <p:cNvPr id="220" name="Google Shape;220;p5"/>
            <p:cNvSpPr/>
            <p:nvPr/>
          </p:nvSpPr>
          <p:spPr>
            <a:xfrm>
              <a:off x="0" y="0"/>
              <a:ext cx="4004423" cy="486900"/>
            </a:xfrm>
            <a:custGeom>
              <a:rect b="b" l="l" r="r" t="t"/>
              <a:pathLst>
                <a:path extrusionOk="0" h="486900" w="4004423">
                  <a:moveTo>
                    <a:pt x="7770" y="0"/>
                  </a:moveTo>
                  <a:lnTo>
                    <a:pt x="3996653" y="0"/>
                  </a:lnTo>
                  <a:cubicBezTo>
                    <a:pt x="3998714" y="0"/>
                    <a:pt x="4000690" y="819"/>
                    <a:pt x="4002147" y="2276"/>
                  </a:cubicBezTo>
                  <a:cubicBezTo>
                    <a:pt x="4003604" y="3733"/>
                    <a:pt x="4004423" y="5709"/>
                    <a:pt x="4004423" y="7770"/>
                  </a:cubicBezTo>
                  <a:lnTo>
                    <a:pt x="4004423" y="479130"/>
                  </a:lnTo>
                  <a:cubicBezTo>
                    <a:pt x="4004423" y="483421"/>
                    <a:pt x="4000945" y="486900"/>
                    <a:pt x="3996653" y="486900"/>
                  </a:cubicBezTo>
                  <a:lnTo>
                    <a:pt x="7770" y="486900"/>
                  </a:lnTo>
                  <a:cubicBezTo>
                    <a:pt x="3479" y="486900"/>
                    <a:pt x="0" y="483421"/>
                    <a:pt x="0" y="479130"/>
                  </a:cubicBezTo>
                  <a:lnTo>
                    <a:pt x="0" y="7770"/>
                  </a:lnTo>
                  <a:cubicBezTo>
                    <a:pt x="0" y="3479"/>
                    <a:pt x="3479" y="0"/>
                    <a:pt x="7770" y="0"/>
                  </a:cubicBezTo>
                  <a:close/>
                </a:path>
              </a:pathLst>
            </a:custGeom>
            <a:solidFill>
              <a:srgbClr val="00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5"/>
            <p:cNvSpPr txBox="1"/>
            <p:nvPr/>
          </p:nvSpPr>
          <p:spPr>
            <a:xfrm>
              <a:off x="0" y="-9525"/>
              <a:ext cx="4004423" cy="496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2" name="Google Shape;222;p5"/>
          <p:cNvGrpSpPr/>
          <p:nvPr/>
        </p:nvGrpSpPr>
        <p:grpSpPr>
          <a:xfrm>
            <a:off x="-533400" y="-24070"/>
            <a:ext cx="19202402" cy="663706"/>
            <a:chOff x="0" y="-20424"/>
            <a:chExt cx="25346997" cy="563214"/>
          </a:xfrm>
        </p:grpSpPr>
        <p:grpSp>
          <p:nvGrpSpPr>
            <p:cNvPr id="223" name="Google Shape;223;p5"/>
            <p:cNvGrpSpPr/>
            <p:nvPr/>
          </p:nvGrpSpPr>
          <p:grpSpPr>
            <a:xfrm>
              <a:off x="0" y="-20424"/>
              <a:ext cx="6336751" cy="563214"/>
              <a:chOff x="0" y="-9525"/>
              <a:chExt cx="2955161" cy="262657"/>
            </a:xfrm>
          </p:grpSpPr>
          <p:sp>
            <p:nvSpPr>
              <p:cNvPr id="224" name="Google Shape;224;p5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43A9D0"/>
              </a:solidFill>
              <a:ln>
                <a:noFill/>
              </a:ln>
            </p:spPr>
          </p:sp>
          <p:sp>
            <p:nvSpPr>
              <p:cNvPr id="225" name="Google Shape;225;p5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6" name="Google Shape;226;p5"/>
            <p:cNvGrpSpPr/>
            <p:nvPr/>
          </p:nvGrpSpPr>
          <p:grpSpPr>
            <a:xfrm>
              <a:off x="6336749" y="-20424"/>
              <a:ext cx="6336751" cy="563214"/>
              <a:chOff x="0" y="-9525"/>
              <a:chExt cx="2955161" cy="262657"/>
            </a:xfrm>
          </p:grpSpPr>
          <p:sp>
            <p:nvSpPr>
              <p:cNvPr id="227" name="Google Shape;227;p5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30B674"/>
              </a:solidFill>
              <a:ln>
                <a:noFill/>
              </a:ln>
            </p:spPr>
          </p:sp>
          <p:sp>
            <p:nvSpPr>
              <p:cNvPr id="228" name="Google Shape;228;p5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9" name="Google Shape;229;p5"/>
            <p:cNvGrpSpPr/>
            <p:nvPr/>
          </p:nvGrpSpPr>
          <p:grpSpPr>
            <a:xfrm>
              <a:off x="12673497" y="-20424"/>
              <a:ext cx="6336751" cy="563214"/>
              <a:chOff x="0" y="-9525"/>
              <a:chExt cx="2955161" cy="262657"/>
            </a:xfrm>
          </p:grpSpPr>
          <p:sp>
            <p:nvSpPr>
              <p:cNvPr id="230" name="Google Shape;230;p5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F9A620"/>
              </a:solidFill>
              <a:ln>
                <a:noFill/>
              </a:ln>
            </p:spPr>
          </p:sp>
          <p:sp>
            <p:nvSpPr>
              <p:cNvPr id="231" name="Google Shape;231;p5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2" name="Google Shape;232;p5"/>
            <p:cNvGrpSpPr/>
            <p:nvPr/>
          </p:nvGrpSpPr>
          <p:grpSpPr>
            <a:xfrm>
              <a:off x="19010246" y="-20424"/>
              <a:ext cx="6336751" cy="563214"/>
              <a:chOff x="0" y="-9525"/>
              <a:chExt cx="2955161" cy="262657"/>
            </a:xfrm>
          </p:grpSpPr>
          <p:sp>
            <p:nvSpPr>
              <p:cNvPr id="233" name="Google Shape;233;p5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EE413F"/>
              </a:solidFill>
              <a:ln>
                <a:noFill/>
              </a:ln>
            </p:spPr>
          </p:sp>
          <p:sp>
            <p:nvSpPr>
              <p:cNvPr id="234" name="Google Shape;234;p5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235" name="Google Shape;23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8249" y="3179064"/>
            <a:ext cx="7577694" cy="39599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0" name="Google Shape;240;p6"/>
          <p:cNvGraphicFramePr/>
          <p:nvPr/>
        </p:nvGraphicFramePr>
        <p:xfrm>
          <a:off x="5445852" y="196215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{D9F11DBB-D191-4B6E-9EF3-31198FCD0F20}</a:tableStyleId>
              </a:tblPr>
              <a:tblGrid>
                <a:gridCol w="373525"/>
                <a:gridCol w="2867425"/>
                <a:gridCol w="242100"/>
              </a:tblGrid>
              <a:tr h="1032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0B67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Venue</a:t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0B67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0B674"/>
                    </a:solidFill>
                  </a:tcPr>
                </a:tc>
              </a:tr>
              <a:tr h="172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BMICH Colombo </a:t>
                      </a:r>
                      <a:endParaRPr sz="1100" u="none" cap="none" strike="noStrike"/>
                    </a:p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Sri Lanka</a:t>
                      </a:r>
                      <a:endParaRPr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194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359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77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55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0B67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76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1" name="Google Shape;241;p6"/>
          <p:cNvGraphicFramePr/>
          <p:nvPr/>
        </p:nvGraphicFramePr>
        <p:xfrm>
          <a:off x="9144000" y="196215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{D9F11DBB-D191-4B6E-9EF3-31198FCD0F20}</a:tableStyleId>
              </a:tblPr>
              <a:tblGrid>
                <a:gridCol w="427475"/>
                <a:gridCol w="2804975"/>
                <a:gridCol w="427475"/>
              </a:tblGrid>
              <a:tr h="951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A62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Exhibitors</a:t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A62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A620"/>
                    </a:solidFill>
                  </a:tcPr>
                </a:tc>
              </a:tr>
              <a:tr h="1673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55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750 </a:t>
                      </a:r>
                      <a:r>
                        <a:rPr b="1" lang="en-US" sz="255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Exhibitors</a:t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39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Sri Lankan </a:t>
                      </a:r>
                      <a:endParaRPr sz="1100" u="none" cap="none" strike="noStrike"/>
                    </a:p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Exporters</a:t>
                      </a: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International Pavilion for High Tech, Machinery Exporters (Approx. 100 )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100" u="none" cap="none" strike="noStrike">
                        <a:solidFill>
                          <a:srgbClr val="40404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81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A62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7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2" name="Google Shape;242;p6"/>
          <p:cNvGraphicFramePr/>
          <p:nvPr/>
        </p:nvGraphicFramePr>
        <p:xfrm>
          <a:off x="13023002" y="196215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{D9F11DBB-D191-4B6E-9EF3-31198FCD0F20}</a:tableStyleId>
              </a:tblPr>
              <a:tblGrid>
                <a:gridCol w="488500"/>
                <a:gridCol w="3236075"/>
                <a:gridCol w="332850"/>
              </a:tblGrid>
              <a:tr h="960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413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Target Audience</a:t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413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413F"/>
                    </a:solidFill>
                  </a:tcPr>
                </a:tc>
              </a:tr>
              <a:tr h="158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25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Buyers/ Investors / Journalists </a:t>
                      </a:r>
                      <a:endParaRPr sz="1100" u="none" cap="none" strike="noStrike"/>
                    </a:p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1,500 +</a:t>
                      </a:r>
                      <a:endParaRPr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50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29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International businesses, investors,         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journalists, Government   officials, industry leaders, leading exporters and entrepreneurs</a:t>
                      </a:r>
                      <a:endParaRPr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257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34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28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413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17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3" name="Google Shape;243;p6"/>
          <p:cNvGraphicFramePr/>
          <p:nvPr/>
        </p:nvGraphicFramePr>
        <p:xfrm>
          <a:off x="1422375" y="198852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{D9F11DBB-D191-4B6E-9EF3-31198FCD0F20}</a:tableStyleId>
              </a:tblPr>
              <a:tblGrid>
                <a:gridCol w="378350"/>
                <a:gridCol w="3074175"/>
                <a:gridCol w="378350"/>
              </a:tblGrid>
              <a:tr h="1013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A9D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Dates &amp; Duration</a:t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A9D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A9D0"/>
                    </a:solidFill>
                  </a:tcPr>
                </a:tc>
              </a:tr>
              <a:tr h="1437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600" u="none" cap="none" strike="noStrike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18ᵗʰ to 21ˢᵗ  June 2026</a:t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620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Four (04) Days (First 3 days exclusively for buyers &amp; investors,</a:t>
                      </a:r>
                      <a:endParaRPr sz="1100" u="none" cap="none" strike="noStrike"/>
                    </a:p>
                    <a:p>
                      <a:pPr indent="0" lvl="0" marL="0" marR="0" rtl="0" algn="ctr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00" u="none" cap="none" strike="noStrike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last day will be open to public)</a:t>
                      </a:r>
                      <a:endParaRPr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98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52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34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A9D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34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44" name="Google Shape;244;p6"/>
          <p:cNvSpPr/>
          <p:nvPr/>
        </p:nvSpPr>
        <p:spPr>
          <a:xfrm>
            <a:off x="5687498" y="4838700"/>
            <a:ext cx="3022283" cy="2297716"/>
          </a:xfrm>
          <a:custGeom>
            <a:rect b="b" l="l" r="r" t="t"/>
            <a:pathLst>
              <a:path extrusionOk="0" h="3063621" w="4029710">
                <a:moveTo>
                  <a:pt x="0" y="0"/>
                </a:moveTo>
                <a:lnTo>
                  <a:pt x="4029710" y="0"/>
                </a:lnTo>
                <a:lnTo>
                  <a:pt x="4029710" y="3063621"/>
                </a:lnTo>
                <a:lnTo>
                  <a:pt x="0" y="30636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45" name="Google Shape;245;p6"/>
          <p:cNvGrpSpPr/>
          <p:nvPr/>
        </p:nvGrpSpPr>
        <p:grpSpPr>
          <a:xfrm>
            <a:off x="304800" y="266700"/>
            <a:ext cx="13117206" cy="1468532"/>
            <a:chOff x="0" y="-19051"/>
            <a:chExt cx="18995982" cy="3897035"/>
          </a:xfrm>
        </p:grpSpPr>
        <p:sp>
          <p:nvSpPr>
            <p:cNvPr id="246" name="Google Shape;246;p6"/>
            <p:cNvSpPr/>
            <p:nvPr/>
          </p:nvSpPr>
          <p:spPr>
            <a:xfrm>
              <a:off x="0" y="0"/>
              <a:ext cx="18995982" cy="3877984"/>
            </a:xfrm>
            <a:custGeom>
              <a:rect b="b" l="l" r="r" t="t"/>
              <a:pathLst>
                <a:path extrusionOk="0" h="3877984" w="18995982">
                  <a:moveTo>
                    <a:pt x="0" y="0"/>
                  </a:moveTo>
                  <a:lnTo>
                    <a:pt x="18995982" y="0"/>
                  </a:lnTo>
                  <a:lnTo>
                    <a:pt x="18995982" y="3877984"/>
                  </a:lnTo>
                  <a:lnTo>
                    <a:pt x="0" y="387798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47" name="Google Shape;247;p6"/>
            <p:cNvSpPr txBox="1"/>
            <p:nvPr/>
          </p:nvSpPr>
          <p:spPr>
            <a:xfrm>
              <a:off x="0" y="-19051"/>
              <a:ext cx="18995982" cy="28724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500">
                  <a:solidFill>
                    <a:srgbClr val="002060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Event Details </a:t>
              </a:r>
              <a:endParaRPr/>
            </a:p>
          </p:txBody>
        </p:sp>
      </p:grpSp>
      <p:grpSp>
        <p:nvGrpSpPr>
          <p:cNvPr id="248" name="Google Shape;248;p6"/>
          <p:cNvGrpSpPr/>
          <p:nvPr/>
        </p:nvGrpSpPr>
        <p:grpSpPr>
          <a:xfrm>
            <a:off x="0" y="9325666"/>
            <a:ext cx="18288000" cy="999434"/>
            <a:chOff x="0" y="-9525"/>
            <a:chExt cx="4004423" cy="496425"/>
          </a:xfrm>
        </p:grpSpPr>
        <p:sp>
          <p:nvSpPr>
            <p:cNvPr id="249" name="Google Shape;249;p6"/>
            <p:cNvSpPr/>
            <p:nvPr/>
          </p:nvSpPr>
          <p:spPr>
            <a:xfrm>
              <a:off x="0" y="0"/>
              <a:ext cx="4004423" cy="486900"/>
            </a:xfrm>
            <a:custGeom>
              <a:rect b="b" l="l" r="r" t="t"/>
              <a:pathLst>
                <a:path extrusionOk="0" h="486900" w="4004423">
                  <a:moveTo>
                    <a:pt x="7770" y="0"/>
                  </a:moveTo>
                  <a:lnTo>
                    <a:pt x="3996653" y="0"/>
                  </a:lnTo>
                  <a:cubicBezTo>
                    <a:pt x="3998714" y="0"/>
                    <a:pt x="4000690" y="819"/>
                    <a:pt x="4002147" y="2276"/>
                  </a:cubicBezTo>
                  <a:cubicBezTo>
                    <a:pt x="4003604" y="3733"/>
                    <a:pt x="4004423" y="5709"/>
                    <a:pt x="4004423" y="7770"/>
                  </a:cubicBezTo>
                  <a:lnTo>
                    <a:pt x="4004423" y="479130"/>
                  </a:lnTo>
                  <a:cubicBezTo>
                    <a:pt x="4004423" y="483421"/>
                    <a:pt x="4000945" y="486900"/>
                    <a:pt x="3996653" y="486900"/>
                  </a:cubicBezTo>
                  <a:lnTo>
                    <a:pt x="7770" y="486900"/>
                  </a:lnTo>
                  <a:cubicBezTo>
                    <a:pt x="3479" y="486900"/>
                    <a:pt x="0" y="483421"/>
                    <a:pt x="0" y="479130"/>
                  </a:cubicBezTo>
                  <a:lnTo>
                    <a:pt x="0" y="7770"/>
                  </a:lnTo>
                  <a:cubicBezTo>
                    <a:pt x="0" y="3479"/>
                    <a:pt x="3479" y="0"/>
                    <a:pt x="7770" y="0"/>
                  </a:cubicBezTo>
                  <a:close/>
                </a:path>
              </a:pathLst>
            </a:custGeom>
            <a:solidFill>
              <a:srgbClr val="00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6"/>
            <p:cNvSpPr txBox="1"/>
            <p:nvPr/>
          </p:nvSpPr>
          <p:spPr>
            <a:xfrm>
              <a:off x="0" y="-9525"/>
              <a:ext cx="4004423" cy="496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7"/>
          <p:cNvSpPr/>
          <p:nvPr/>
        </p:nvSpPr>
        <p:spPr>
          <a:xfrm>
            <a:off x="0" y="3122306"/>
            <a:ext cx="11858687" cy="5095465"/>
          </a:xfrm>
          <a:custGeom>
            <a:rect b="b" l="l" r="r" t="t"/>
            <a:pathLst>
              <a:path extrusionOk="0" h="5095465" w="11858687">
                <a:moveTo>
                  <a:pt x="0" y="0"/>
                </a:moveTo>
                <a:lnTo>
                  <a:pt x="11858687" y="0"/>
                </a:lnTo>
                <a:lnTo>
                  <a:pt x="11858687" y="5095465"/>
                </a:lnTo>
                <a:lnTo>
                  <a:pt x="0" y="50954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7" name="Google Shape;257;p7"/>
          <p:cNvSpPr/>
          <p:nvPr/>
        </p:nvSpPr>
        <p:spPr>
          <a:xfrm>
            <a:off x="6745008" y="3136594"/>
            <a:ext cx="11858687" cy="5095465"/>
          </a:xfrm>
          <a:custGeom>
            <a:rect b="b" l="l" r="r" t="t"/>
            <a:pathLst>
              <a:path extrusionOk="0" h="5095465" w="11858687">
                <a:moveTo>
                  <a:pt x="0" y="0"/>
                </a:moveTo>
                <a:lnTo>
                  <a:pt x="11858687" y="0"/>
                </a:lnTo>
                <a:lnTo>
                  <a:pt x="11858687" y="5095465"/>
                </a:lnTo>
                <a:lnTo>
                  <a:pt x="0" y="50954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8" name="Google Shape;258;p7"/>
          <p:cNvSpPr/>
          <p:nvPr/>
        </p:nvSpPr>
        <p:spPr>
          <a:xfrm>
            <a:off x="8361771" y="4918666"/>
            <a:ext cx="1485003" cy="1497404"/>
          </a:xfrm>
          <a:custGeom>
            <a:rect b="b" l="l" r="r" t="t"/>
            <a:pathLst>
              <a:path extrusionOk="0" h="1497404" w="1485003">
                <a:moveTo>
                  <a:pt x="0" y="0"/>
                </a:moveTo>
                <a:lnTo>
                  <a:pt x="1485003" y="0"/>
                </a:lnTo>
                <a:lnTo>
                  <a:pt x="1485003" y="1497404"/>
                </a:lnTo>
                <a:lnTo>
                  <a:pt x="0" y="14974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59" name="Google Shape;259;p7"/>
          <p:cNvGrpSpPr/>
          <p:nvPr/>
        </p:nvGrpSpPr>
        <p:grpSpPr>
          <a:xfrm>
            <a:off x="1290050" y="5323095"/>
            <a:ext cx="10959387" cy="4182334"/>
            <a:chOff x="-7451187" y="-4530005"/>
            <a:chExt cx="14612517" cy="5576445"/>
          </a:xfrm>
        </p:grpSpPr>
        <p:sp>
          <p:nvSpPr>
            <p:cNvPr id="260" name="Google Shape;260;p7"/>
            <p:cNvSpPr/>
            <p:nvPr/>
          </p:nvSpPr>
          <p:spPr>
            <a:xfrm>
              <a:off x="0" y="0"/>
              <a:ext cx="7161330" cy="1046440"/>
            </a:xfrm>
            <a:custGeom>
              <a:rect b="b" l="l" r="r" t="t"/>
              <a:pathLst>
                <a:path extrusionOk="0" h="1046440" w="7161330">
                  <a:moveTo>
                    <a:pt x="0" y="0"/>
                  </a:moveTo>
                  <a:lnTo>
                    <a:pt x="7161330" y="0"/>
                  </a:lnTo>
                  <a:lnTo>
                    <a:pt x="7161330" y="1046440"/>
                  </a:lnTo>
                  <a:lnTo>
                    <a:pt x="0" y="10464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61" name="Google Shape;261;p7"/>
            <p:cNvSpPr txBox="1"/>
            <p:nvPr/>
          </p:nvSpPr>
          <p:spPr>
            <a:xfrm>
              <a:off x="-7451187" y="-4530005"/>
              <a:ext cx="7161330" cy="10654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Industrial Products </a:t>
              </a:r>
              <a:endParaRPr/>
            </a:p>
          </p:txBody>
        </p:sp>
      </p:grpSp>
      <p:grpSp>
        <p:nvGrpSpPr>
          <p:cNvPr id="262" name="Google Shape;262;p7"/>
          <p:cNvGrpSpPr/>
          <p:nvPr/>
        </p:nvGrpSpPr>
        <p:grpSpPr>
          <a:xfrm>
            <a:off x="12026609" y="5287884"/>
            <a:ext cx="6295998" cy="799118"/>
            <a:chOff x="0" y="-19050"/>
            <a:chExt cx="8394664" cy="1065491"/>
          </a:xfrm>
        </p:grpSpPr>
        <p:sp>
          <p:nvSpPr>
            <p:cNvPr id="263" name="Google Shape;263;p7"/>
            <p:cNvSpPr/>
            <p:nvPr/>
          </p:nvSpPr>
          <p:spPr>
            <a:xfrm>
              <a:off x="0" y="1"/>
              <a:ext cx="8394664" cy="1046440"/>
            </a:xfrm>
            <a:custGeom>
              <a:rect b="b" l="l" r="r" t="t"/>
              <a:pathLst>
                <a:path extrusionOk="0" h="1046440" w="8394664">
                  <a:moveTo>
                    <a:pt x="0" y="0"/>
                  </a:moveTo>
                  <a:lnTo>
                    <a:pt x="8394664" y="0"/>
                  </a:lnTo>
                  <a:lnTo>
                    <a:pt x="8394664" y="1046440"/>
                  </a:lnTo>
                  <a:lnTo>
                    <a:pt x="0" y="10464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64" name="Google Shape;264;p7"/>
            <p:cNvSpPr txBox="1"/>
            <p:nvPr/>
          </p:nvSpPr>
          <p:spPr>
            <a:xfrm>
              <a:off x="0" y="-19050"/>
              <a:ext cx="8394664" cy="10654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Agricultural Products </a:t>
              </a:r>
              <a:endParaRPr/>
            </a:p>
          </p:txBody>
        </p:sp>
      </p:grpSp>
      <p:sp>
        <p:nvSpPr>
          <p:cNvPr id="265" name="Google Shape;265;p7"/>
          <p:cNvSpPr/>
          <p:nvPr/>
        </p:nvSpPr>
        <p:spPr>
          <a:xfrm>
            <a:off x="752762" y="268274"/>
            <a:ext cx="6028085" cy="4873013"/>
          </a:xfrm>
          <a:custGeom>
            <a:rect b="b" l="l" r="r" t="t"/>
            <a:pathLst>
              <a:path extrusionOk="0" h="5129911" w="5721477">
                <a:moveTo>
                  <a:pt x="0" y="854964"/>
                </a:moveTo>
                <a:cubicBezTo>
                  <a:pt x="0" y="382778"/>
                  <a:pt x="382778" y="0"/>
                  <a:pt x="854964" y="0"/>
                </a:cubicBezTo>
                <a:lnTo>
                  <a:pt x="4866513" y="0"/>
                </a:lnTo>
                <a:cubicBezTo>
                  <a:pt x="5338699" y="0"/>
                  <a:pt x="5721477" y="382778"/>
                  <a:pt x="5721477" y="854964"/>
                </a:cubicBezTo>
                <a:lnTo>
                  <a:pt x="5721477" y="4274947"/>
                </a:lnTo>
                <a:cubicBezTo>
                  <a:pt x="5721477" y="4747133"/>
                  <a:pt x="5338699" y="5129911"/>
                  <a:pt x="4866513" y="5129911"/>
                </a:cubicBezTo>
                <a:lnTo>
                  <a:pt x="854964" y="5129911"/>
                </a:lnTo>
                <a:cubicBezTo>
                  <a:pt x="382778" y="5130038"/>
                  <a:pt x="0" y="4747133"/>
                  <a:pt x="0" y="4274947"/>
                </a:cubicBezTo>
                <a:close/>
              </a:path>
            </a:pathLst>
          </a:custGeom>
          <a:solidFill>
            <a:srgbClr val="002060"/>
          </a:solidFill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7"/>
          <p:cNvSpPr txBox="1"/>
          <p:nvPr/>
        </p:nvSpPr>
        <p:spPr>
          <a:xfrm>
            <a:off x="868556" y="670924"/>
            <a:ext cx="6282624" cy="47705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180974" marR="0" rtl="0" algn="l">
              <a:lnSpc>
                <a:spcPct val="1285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Apparel, Textile &amp; Fashion</a:t>
            </a:r>
            <a:b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Gems &amp; Jewellery</a:t>
            </a:r>
            <a:b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Boat &amp; Ship Building</a:t>
            </a:r>
            <a:b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Engineering &amp; Auto Components</a:t>
            </a:r>
            <a:b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Rubber &amp; Polymer Products</a:t>
            </a:r>
            <a:endParaRPr/>
          </a:p>
          <a:p>
            <a:pPr indent="0" lvl="1" marL="180974" marR="0" rtl="0" algn="l">
              <a:lnSpc>
                <a:spcPct val="1285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Electrical &amp; Electronics</a:t>
            </a:r>
            <a:b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Lifestyle &amp; Handicrafts</a:t>
            </a:r>
            <a:b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Pharmaceuticals</a:t>
            </a:r>
            <a:b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Minerals &amp; Mineral-based Products</a:t>
            </a:r>
            <a:endParaRPr b="1" i="0" sz="2800" u="none" cap="none" strike="noStrik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180975" lvl="1" marL="361949" marR="0" rtl="0" algn="l">
              <a:lnSpc>
                <a:spcPct val="8567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180975" lvl="1" marL="361949" marR="0" rtl="0" algn="l">
              <a:lnSpc>
                <a:spcPct val="8567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67" name="Google Shape;267;p7"/>
          <p:cNvSpPr/>
          <p:nvPr/>
        </p:nvSpPr>
        <p:spPr>
          <a:xfrm>
            <a:off x="12373888" y="6086999"/>
            <a:ext cx="5685512" cy="4200001"/>
          </a:xfrm>
          <a:custGeom>
            <a:rect b="b" l="l" r="r" t="t"/>
            <a:pathLst>
              <a:path extrusionOk="0" h="3803574" w="5125026">
                <a:moveTo>
                  <a:pt x="0" y="0"/>
                </a:moveTo>
                <a:lnTo>
                  <a:pt x="5125026" y="0"/>
                </a:lnTo>
                <a:lnTo>
                  <a:pt x="5125026" y="3803574"/>
                </a:lnTo>
                <a:lnTo>
                  <a:pt x="0" y="38035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8" name="Google Shape;268;p7"/>
          <p:cNvSpPr txBox="1"/>
          <p:nvPr/>
        </p:nvSpPr>
        <p:spPr>
          <a:xfrm>
            <a:off x="12888148" y="6144561"/>
            <a:ext cx="4915114" cy="38779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Tea</a:t>
            </a:r>
            <a:br>
              <a:rPr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Spices &amp; Concentrates</a:t>
            </a:r>
            <a:br>
              <a:rPr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Coconut-based Products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Fisheries Products</a:t>
            </a:r>
            <a:br>
              <a:rPr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Processed Foods &amp; Beverages</a:t>
            </a:r>
            <a:br>
              <a:rPr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Ayurveda &amp; Herbal Products</a:t>
            </a:r>
            <a:br>
              <a:rPr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Cut Flowers &amp; Foliage</a:t>
            </a:r>
            <a:br>
              <a:rPr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Ornamental Fish</a:t>
            </a:r>
            <a:br>
              <a:rPr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Fruits &amp; Vegetables</a:t>
            </a:r>
            <a:endParaRPr/>
          </a:p>
        </p:txBody>
      </p:sp>
      <p:grpSp>
        <p:nvGrpSpPr>
          <p:cNvPr id="269" name="Google Shape;269;p7"/>
          <p:cNvGrpSpPr/>
          <p:nvPr/>
        </p:nvGrpSpPr>
        <p:grpSpPr>
          <a:xfrm>
            <a:off x="9104272" y="355473"/>
            <a:ext cx="8747189" cy="1251231"/>
            <a:chOff x="0" y="0"/>
            <a:chExt cx="11662918" cy="1668308"/>
          </a:xfrm>
        </p:grpSpPr>
        <p:sp>
          <p:nvSpPr>
            <p:cNvPr id="270" name="Google Shape;270;p7"/>
            <p:cNvSpPr/>
            <p:nvPr/>
          </p:nvSpPr>
          <p:spPr>
            <a:xfrm>
              <a:off x="0" y="0"/>
              <a:ext cx="11662918" cy="1668308"/>
            </a:xfrm>
            <a:custGeom>
              <a:rect b="b" l="l" r="r" t="t"/>
              <a:pathLst>
                <a:path extrusionOk="0" h="1668308" w="11662918">
                  <a:moveTo>
                    <a:pt x="0" y="0"/>
                  </a:moveTo>
                  <a:lnTo>
                    <a:pt x="11662918" y="0"/>
                  </a:lnTo>
                  <a:lnTo>
                    <a:pt x="11662918" y="1668308"/>
                  </a:lnTo>
                  <a:lnTo>
                    <a:pt x="0" y="1668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71" name="Google Shape;271;p7"/>
            <p:cNvSpPr txBox="1"/>
            <p:nvPr/>
          </p:nvSpPr>
          <p:spPr>
            <a:xfrm>
              <a:off x="0" y="57150"/>
              <a:ext cx="11662906" cy="16111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00">
                  <a:solidFill>
                    <a:srgbClr val="002060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Product Sectors </a:t>
              </a:r>
              <a:endParaRPr/>
            </a:p>
          </p:txBody>
        </p:sp>
      </p:grpSp>
      <p:grpSp>
        <p:nvGrpSpPr>
          <p:cNvPr id="272" name="Google Shape;272;p7"/>
          <p:cNvGrpSpPr/>
          <p:nvPr/>
        </p:nvGrpSpPr>
        <p:grpSpPr>
          <a:xfrm>
            <a:off x="8691747" y="1461981"/>
            <a:ext cx="10648045" cy="242498"/>
            <a:chOff x="0" y="-11725"/>
            <a:chExt cx="14197392" cy="323331"/>
          </a:xfrm>
        </p:grpSpPr>
        <p:grpSp>
          <p:nvGrpSpPr>
            <p:cNvPr id="273" name="Google Shape;273;p7"/>
            <p:cNvGrpSpPr/>
            <p:nvPr/>
          </p:nvGrpSpPr>
          <p:grpSpPr>
            <a:xfrm>
              <a:off x="0" y="-1242"/>
              <a:ext cx="3519861" cy="312847"/>
              <a:chOff x="0" y="-9525"/>
              <a:chExt cx="2955161" cy="262657"/>
            </a:xfrm>
          </p:grpSpPr>
          <p:sp>
            <p:nvSpPr>
              <p:cNvPr id="274" name="Google Shape;274;p7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43A9D0"/>
              </a:solidFill>
              <a:ln>
                <a:noFill/>
              </a:ln>
            </p:spPr>
          </p:sp>
          <p:sp>
            <p:nvSpPr>
              <p:cNvPr id="275" name="Google Shape;275;p7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2800" lIns="52800" spcFirstLastPara="1" rIns="52800" wrap="square" tIns="52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6" name="Google Shape;276;p7"/>
            <p:cNvGrpSpPr/>
            <p:nvPr/>
          </p:nvGrpSpPr>
          <p:grpSpPr>
            <a:xfrm>
              <a:off x="3519860" y="-1242"/>
              <a:ext cx="3519861" cy="312847"/>
              <a:chOff x="0" y="-9525"/>
              <a:chExt cx="2955161" cy="262657"/>
            </a:xfrm>
          </p:grpSpPr>
          <p:sp>
            <p:nvSpPr>
              <p:cNvPr id="277" name="Google Shape;277;p7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30B674"/>
              </a:solidFill>
              <a:ln>
                <a:noFill/>
              </a:ln>
            </p:spPr>
          </p:sp>
          <p:sp>
            <p:nvSpPr>
              <p:cNvPr id="278" name="Google Shape;278;p7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2800" lIns="52800" spcFirstLastPara="1" rIns="52800" wrap="square" tIns="52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9" name="Google Shape;279;p7"/>
            <p:cNvGrpSpPr/>
            <p:nvPr/>
          </p:nvGrpSpPr>
          <p:grpSpPr>
            <a:xfrm>
              <a:off x="7039720" y="-1242"/>
              <a:ext cx="3519861" cy="312847"/>
              <a:chOff x="0" y="-9525"/>
              <a:chExt cx="2955161" cy="262657"/>
            </a:xfrm>
          </p:grpSpPr>
          <p:sp>
            <p:nvSpPr>
              <p:cNvPr id="280" name="Google Shape;280;p7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F9A620"/>
              </a:solidFill>
              <a:ln>
                <a:noFill/>
              </a:ln>
            </p:spPr>
          </p:sp>
          <p:sp>
            <p:nvSpPr>
              <p:cNvPr id="281" name="Google Shape;281;p7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2800" lIns="52800" spcFirstLastPara="1" rIns="52800" wrap="square" tIns="52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2" name="Google Shape;282;p7"/>
            <p:cNvGrpSpPr/>
            <p:nvPr/>
          </p:nvGrpSpPr>
          <p:grpSpPr>
            <a:xfrm>
              <a:off x="10559580" y="-11725"/>
              <a:ext cx="3637812" cy="323331"/>
              <a:chOff x="0" y="-9525"/>
              <a:chExt cx="2955161" cy="262657"/>
            </a:xfrm>
          </p:grpSpPr>
          <p:sp>
            <p:nvSpPr>
              <p:cNvPr id="283" name="Google Shape;283;p7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EE413F"/>
              </a:solidFill>
              <a:ln>
                <a:noFill/>
              </a:ln>
            </p:spPr>
          </p:sp>
          <p:sp>
            <p:nvSpPr>
              <p:cNvPr id="284" name="Google Shape;284;p7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2800" lIns="52800" spcFirstLastPara="1" rIns="52800" wrap="square" tIns="52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285" name="Google Shape;285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01119" y="6351165"/>
            <a:ext cx="5820658" cy="3262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263914" y="1762040"/>
            <a:ext cx="5881159" cy="3363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567899" y="4487924"/>
            <a:ext cx="3161708" cy="2274787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oogle Shape;292;p8"/>
          <p:cNvGrpSpPr/>
          <p:nvPr/>
        </p:nvGrpSpPr>
        <p:grpSpPr>
          <a:xfrm>
            <a:off x="9217874" y="117229"/>
            <a:ext cx="5721329" cy="1549745"/>
            <a:chOff x="0" y="0"/>
            <a:chExt cx="7628438" cy="2066326"/>
          </a:xfrm>
        </p:grpSpPr>
        <p:sp>
          <p:nvSpPr>
            <p:cNvPr id="293" name="Google Shape;293;p8"/>
            <p:cNvSpPr/>
            <p:nvPr/>
          </p:nvSpPr>
          <p:spPr>
            <a:xfrm>
              <a:off x="0" y="0"/>
              <a:ext cx="7628432" cy="2066326"/>
            </a:xfrm>
            <a:custGeom>
              <a:rect b="b" l="l" r="r" t="t"/>
              <a:pathLst>
                <a:path extrusionOk="0" h="2066326" w="7628432">
                  <a:moveTo>
                    <a:pt x="0" y="0"/>
                  </a:moveTo>
                  <a:lnTo>
                    <a:pt x="7628432" y="0"/>
                  </a:lnTo>
                  <a:lnTo>
                    <a:pt x="7628432" y="2066326"/>
                  </a:lnTo>
                  <a:lnTo>
                    <a:pt x="0" y="20663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94" name="Google Shape;294;p8"/>
            <p:cNvSpPr txBox="1"/>
            <p:nvPr/>
          </p:nvSpPr>
          <p:spPr>
            <a:xfrm>
              <a:off x="0" y="66675"/>
              <a:ext cx="7628438" cy="19996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500">
                  <a:solidFill>
                    <a:srgbClr val="002060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Services</a:t>
              </a:r>
              <a:endParaRPr/>
            </a:p>
          </p:txBody>
        </p:sp>
      </p:grpSp>
      <p:grpSp>
        <p:nvGrpSpPr>
          <p:cNvPr id="295" name="Google Shape;295;p8"/>
          <p:cNvGrpSpPr/>
          <p:nvPr/>
        </p:nvGrpSpPr>
        <p:grpSpPr>
          <a:xfrm>
            <a:off x="948988" y="4393886"/>
            <a:ext cx="3080555" cy="995213"/>
            <a:chOff x="-1102826" y="-2156595"/>
            <a:chExt cx="4107405" cy="1326951"/>
          </a:xfrm>
        </p:grpSpPr>
        <p:sp>
          <p:nvSpPr>
            <p:cNvPr id="296" name="Google Shape;296;p8"/>
            <p:cNvSpPr/>
            <p:nvPr/>
          </p:nvSpPr>
          <p:spPr>
            <a:xfrm>
              <a:off x="-1058278" y="-2139635"/>
              <a:ext cx="4062857" cy="1298448"/>
            </a:xfrm>
            <a:custGeom>
              <a:rect b="b" l="l" r="r" t="t"/>
              <a:pathLst>
                <a:path extrusionOk="0" h="1298448" w="4062857">
                  <a:moveTo>
                    <a:pt x="0" y="649224"/>
                  </a:moveTo>
                  <a:cubicBezTo>
                    <a:pt x="0" y="290703"/>
                    <a:pt x="290703" y="0"/>
                    <a:pt x="649224" y="0"/>
                  </a:cubicBezTo>
                  <a:lnTo>
                    <a:pt x="3413633" y="0"/>
                  </a:lnTo>
                  <a:cubicBezTo>
                    <a:pt x="3772154" y="0"/>
                    <a:pt x="4062857" y="290703"/>
                    <a:pt x="4062857" y="649224"/>
                  </a:cubicBezTo>
                  <a:cubicBezTo>
                    <a:pt x="4062857" y="1007745"/>
                    <a:pt x="3772154" y="1298448"/>
                    <a:pt x="3413633" y="1298448"/>
                  </a:cubicBezTo>
                  <a:lnTo>
                    <a:pt x="649224" y="1298448"/>
                  </a:lnTo>
                  <a:cubicBezTo>
                    <a:pt x="290703" y="1298321"/>
                    <a:pt x="0" y="1007745"/>
                    <a:pt x="0" y="649224"/>
                  </a:cubicBezTo>
                  <a:close/>
                </a:path>
              </a:pathLst>
            </a:custGeom>
            <a:solidFill>
              <a:srgbClr val="002060"/>
            </a:soli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8"/>
            <p:cNvSpPr txBox="1"/>
            <p:nvPr/>
          </p:nvSpPr>
          <p:spPr>
            <a:xfrm>
              <a:off x="-1102826" y="-2156595"/>
              <a:ext cx="4062834" cy="13269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ICT/BPM</a:t>
              </a:r>
              <a:endParaRPr/>
            </a:p>
          </p:txBody>
        </p:sp>
      </p:grpSp>
      <p:grpSp>
        <p:nvGrpSpPr>
          <p:cNvPr id="298" name="Google Shape;298;p8"/>
          <p:cNvGrpSpPr/>
          <p:nvPr/>
        </p:nvGrpSpPr>
        <p:grpSpPr>
          <a:xfrm>
            <a:off x="7239428" y="4283525"/>
            <a:ext cx="3068369" cy="995213"/>
            <a:chOff x="-508012" y="-4750459"/>
            <a:chExt cx="4091158" cy="1326951"/>
          </a:xfrm>
        </p:grpSpPr>
        <p:sp>
          <p:nvSpPr>
            <p:cNvPr id="299" name="Google Shape;299;p8"/>
            <p:cNvSpPr/>
            <p:nvPr/>
          </p:nvSpPr>
          <p:spPr>
            <a:xfrm>
              <a:off x="-508012" y="-4744991"/>
              <a:ext cx="4062857" cy="1298448"/>
            </a:xfrm>
            <a:custGeom>
              <a:rect b="b" l="l" r="r" t="t"/>
              <a:pathLst>
                <a:path extrusionOk="0" h="1298448" w="4062857">
                  <a:moveTo>
                    <a:pt x="0" y="649224"/>
                  </a:moveTo>
                  <a:cubicBezTo>
                    <a:pt x="0" y="290703"/>
                    <a:pt x="290703" y="0"/>
                    <a:pt x="649224" y="0"/>
                  </a:cubicBezTo>
                  <a:lnTo>
                    <a:pt x="3413633" y="0"/>
                  </a:lnTo>
                  <a:cubicBezTo>
                    <a:pt x="3772154" y="0"/>
                    <a:pt x="4062857" y="290703"/>
                    <a:pt x="4062857" y="649224"/>
                  </a:cubicBezTo>
                  <a:cubicBezTo>
                    <a:pt x="4062857" y="1007745"/>
                    <a:pt x="3772154" y="1298448"/>
                    <a:pt x="3413633" y="1298448"/>
                  </a:cubicBezTo>
                  <a:lnTo>
                    <a:pt x="649224" y="1298448"/>
                  </a:lnTo>
                  <a:cubicBezTo>
                    <a:pt x="290703" y="1298321"/>
                    <a:pt x="0" y="1007745"/>
                    <a:pt x="0" y="649224"/>
                  </a:cubicBezTo>
                  <a:close/>
                </a:path>
              </a:pathLst>
            </a:custGeom>
            <a:solidFill>
              <a:srgbClr val="002060"/>
            </a:soli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8"/>
            <p:cNvSpPr txBox="1"/>
            <p:nvPr/>
          </p:nvSpPr>
          <p:spPr>
            <a:xfrm>
              <a:off x="-479688" y="-4750459"/>
              <a:ext cx="4062834" cy="13269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Logistics</a:t>
              </a:r>
              <a:endParaRPr/>
            </a:p>
          </p:txBody>
        </p:sp>
      </p:grpSp>
      <p:grpSp>
        <p:nvGrpSpPr>
          <p:cNvPr id="301" name="Google Shape;301;p8"/>
          <p:cNvGrpSpPr/>
          <p:nvPr/>
        </p:nvGrpSpPr>
        <p:grpSpPr>
          <a:xfrm>
            <a:off x="13261392" y="4276426"/>
            <a:ext cx="4971732" cy="1203014"/>
            <a:chOff x="366906" y="-678550"/>
            <a:chExt cx="6212885" cy="1397971"/>
          </a:xfrm>
        </p:grpSpPr>
        <p:sp>
          <p:nvSpPr>
            <p:cNvPr id="302" name="Google Shape;302;p8"/>
            <p:cNvSpPr/>
            <p:nvPr/>
          </p:nvSpPr>
          <p:spPr>
            <a:xfrm>
              <a:off x="366906" y="-678550"/>
              <a:ext cx="6184945" cy="1298448"/>
            </a:xfrm>
            <a:custGeom>
              <a:rect b="b" l="l" r="r" t="t"/>
              <a:pathLst>
                <a:path extrusionOk="0" h="1298448" w="6184945">
                  <a:moveTo>
                    <a:pt x="0" y="649224"/>
                  </a:moveTo>
                  <a:cubicBezTo>
                    <a:pt x="0" y="290703"/>
                    <a:pt x="240812" y="0"/>
                    <a:pt x="537803" y="0"/>
                  </a:cubicBezTo>
                  <a:lnTo>
                    <a:pt x="5647140" y="0"/>
                  </a:lnTo>
                  <a:cubicBezTo>
                    <a:pt x="5944130" y="0"/>
                    <a:pt x="6184945" y="290703"/>
                    <a:pt x="6184945" y="649224"/>
                  </a:cubicBezTo>
                  <a:cubicBezTo>
                    <a:pt x="6184945" y="1007745"/>
                    <a:pt x="5944130" y="1298448"/>
                    <a:pt x="5647140" y="1298448"/>
                  </a:cubicBezTo>
                  <a:lnTo>
                    <a:pt x="537803" y="1298448"/>
                  </a:lnTo>
                  <a:cubicBezTo>
                    <a:pt x="240812" y="1298321"/>
                    <a:pt x="0" y="1007745"/>
                    <a:pt x="0" y="649224"/>
                  </a:cubicBezTo>
                  <a:close/>
                </a:path>
              </a:pathLst>
            </a:custGeom>
            <a:solidFill>
              <a:srgbClr val="002060"/>
            </a:soli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8"/>
            <p:cNvSpPr txBox="1"/>
            <p:nvPr/>
          </p:nvSpPr>
          <p:spPr>
            <a:xfrm>
              <a:off x="394865" y="-607531"/>
              <a:ext cx="6184926" cy="13269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169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55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Marine &amp; Off-Shore Services </a:t>
              </a:r>
              <a:endParaRPr/>
            </a:p>
          </p:txBody>
        </p:sp>
      </p:grpSp>
      <p:sp>
        <p:nvSpPr>
          <p:cNvPr descr="HS Cargo (Pvt) Ltd | Colombo | Sri Lanka" id="304" name="Google Shape;304;p8"/>
          <p:cNvSpPr/>
          <p:nvPr/>
        </p:nvSpPr>
        <p:spPr>
          <a:xfrm>
            <a:off x="7103624" y="2102439"/>
            <a:ext cx="2546350" cy="1713029"/>
          </a:xfrm>
          <a:custGeom>
            <a:rect b="b" l="l" r="r" t="t"/>
            <a:pathLst>
              <a:path extrusionOk="0" h="4686300" w="7048500">
                <a:moveTo>
                  <a:pt x="0" y="0"/>
                </a:moveTo>
                <a:lnTo>
                  <a:pt x="7048500" y="0"/>
                </a:lnTo>
                <a:lnTo>
                  <a:pt x="7048500" y="4686300"/>
                </a:lnTo>
                <a:lnTo>
                  <a:pt x="0" y="4686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05" name="Google Shape;305;p8"/>
          <p:cNvGrpSpPr/>
          <p:nvPr/>
        </p:nvGrpSpPr>
        <p:grpSpPr>
          <a:xfrm>
            <a:off x="1134411" y="2102439"/>
            <a:ext cx="2294589" cy="2075638"/>
            <a:chOff x="0" y="0"/>
            <a:chExt cx="6232462" cy="6984413"/>
          </a:xfrm>
        </p:grpSpPr>
        <p:sp>
          <p:nvSpPr>
            <p:cNvPr id="306" name="Google Shape;306;p8"/>
            <p:cNvSpPr/>
            <p:nvPr/>
          </p:nvSpPr>
          <p:spPr>
            <a:xfrm>
              <a:off x="0" y="0"/>
              <a:ext cx="6232462" cy="6612692"/>
            </a:xfrm>
            <a:custGeom>
              <a:rect b="b" l="l" r="r" t="t"/>
              <a:pathLst>
                <a:path extrusionOk="0" h="6612692" w="6232462">
                  <a:moveTo>
                    <a:pt x="0" y="0"/>
                  </a:moveTo>
                  <a:lnTo>
                    <a:pt x="6232462" y="0"/>
                  </a:lnTo>
                  <a:lnTo>
                    <a:pt x="6232462" y="6612692"/>
                  </a:lnTo>
                  <a:lnTo>
                    <a:pt x="0" y="66126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7" name="Google Shape;307;p8"/>
            <p:cNvSpPr/>
            <p:nvPr/>
          </p:nvSpPr>
          <p:spPr>
            <a:xfrm>
              <a:off x="2367405" y="4296969"/>
              <a:ext cx="3541936" cy="2687444"/>
            </a:xfrm>
            <a:custGeom>
              <a:rect b="b" l="l" r="r" t="t"/>
              <a:pathLst>
                <a:path extrusionOk="0" h="2687444" w="3541936">
                  <a:moveTo>
                    <a:pt x="0" y="0"/>
                  </a:moveTo>
                  <a:lnTo>
                    <a:pt x="3541936" y="0"/>
                  </a:lnTo>
                  <a:lnTo>
                    <a:pt x="3541936" y="2687444"/>
                  </a:lnTo>
                  <a:lnTo>
                    <a:pt x="0" y="26874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8" name="Google Shape;308;p8"/>
            <p:cNvSpPr/>
            <p:nvPr/>
          </p:nvSpPr>
          <p:spPr>
            <a:xfrm>
              <a:off x="625191" y="4552358"/>
              <a:ext cx="1742214" cy="2415548"/>
            </a:xfrm>
            <a:custGeom>
              <a:rect b="b" l="l" r="r" t="t"/>
              <a:pathLst>
                <a:path extrusionOk="0" h="2415548" w="1742214">
                  <a:moveTo>
                    <a:pt x="0" y="0"/>
                  </a:moveTo>
                  <a:lnTo>
                    <a:pt x="1742214" y="0"/>
                  </a:lnTo>
                  <a:lnTo>
                    <a:pt x="1742214" y="2415548"/>
                  </a:lnTo>
                  <a:lnTo>
                    <a:pt x="0" y="241554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309" name="Google Shape;309;p8"/>
          <p:cNvGrpSpPr/>
          <p:nvPr/>
        </p:nvGrpSpPr>
        <p:grpSpPr>
          <a:xfrm>
            <a:off x="15291484" y="2477750"/>
            <a:ext cx="1752600" cy="1637542"/>
            <a:chOff x="0" y="0"/>
            <a:chExt cx="6575263" cy="6615563"/>
          </a:xfrm>
        </p:grpSpPr>
        <p:sp>
          <p:nvSpPr>
            <p:cNvPr id="310" name="Google Shape;310;p8"/>
            <p:cNvSpPr/>
            <p:nvPr/>
          </p:nvSpPr>
          <p:spPr>
            <a:xfrm>
              <a:off x="1043954" y="0"/>
              <a:ext cx="5531309" cy="5531309"/>
            </a:xfrm>
            <a:custGeom>
              <a:rect b="b" l="l" r="r" t="t"/>
              <a:pathLst>
                <a:path extrusionOk="0" h="5531309" w="5531309">
                  <a:moveTo>
                    <a:pt x="0" y="0"/>
                  </a:moveTo>
                  <a:lnTo>
                    <a:pt x="5531309" y="0"/>
                  </a:lnTo>
                  <a:lnTo>
                    <a:pt x="5531309" y="5531309"/>
                  </a:lnTo>
                  <a:lnTo>
                    <a:pt x="0" y="55313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1" name="Google Shape;311;p8"/>
            <p:cNvSpPr/>
            <p:nvPr/>
          </p:nvSpPr>
          <p:spPr>
            <a:xfrm>
              <a:off x="3809608" y="4317287"/>
              <a:ext cx="2709054" cy="1771044"/>
            </a:xfrm>
            <a:custGeom>
              <a:rect b="b" l="l" r="r" t="t"/>
              <a:pathLst>
                <a:path extrusionOk="0" h="1771044" w="2709054">
                  <a:moveTo>
                    <a:pt x="0" y="0"/>
                  </a:moveTo>
                  <a:lnTo>
                    <a:pt x="2709054" y="0"/>
                  </a:lnTo>
                  <a:lnTo>
                    <a:pt x="2709054" y="1771044"/>
                  </a:lnTo>
                  <a:lnTo>
                    <a:pt x="0" y="17710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2" name="Google Shape;312;p8"/>
            <p:cNvSpPr/>
            <p:nvPr/>
          </p:nvSpPr>
          <p:spPr>
            <a:xfrm>
              <a:off x="0" y="2677615"/>
              <a:ext cx="4059741" cy="3937948"/>
            </a:xfrm>
            <a:custGeom>
              <a:rect b="b" l="l" r="r" t="t"/>
              <a:pathLst>
                <a:path extrusionOk="0" h="3937948" w="4059741">
                  <a:moveTo>
                    <a:pt x="0" y="0"/>
                  </a:moveTo>
                  <a:lnTo>
                    <a:pt x="4059741" y="0"/>
                  </a:lnTo>
                  <a:lnTo>
                    <a:pt x="4059741" y="3937949"/>
                  </a:lnTo>
                  <a:lnTo>
                    <a:pt x="0" y="393794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pic>
        <p:nvPicPr>
          <p:cNvPr id="313" name="Google Shape;313;p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897327" y="5718978"/>
            <a:ext cx="2122473" cy="2039779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sp>
        <p:nvSpPr>
          <p:cNvPr id="314" name="Google Shape;314;p8"/>
          <p:cNvSpPr txBox="1"/>
          <p:nvPr/>
        </p:nvSpPr>
        <p:spPr>
          <a:xfrm>
            <a:off x="304800" y="7492211"/>
            <a:ext cx="4695545" cy="121747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Marine &amp; Off-Shore Services </a:t>
            </a:r>
            <a:endParaRPr/>
          </a:p>
        </p:txBody>
      </p:sp>
      <p:sp>
        <p:nvSpPr>
          <p:cNvPr id="315" name="Google Shape;315;p8"/>
          <p:cNvSpPr/>
          <p:nvPr/>
        </p:nvSpPr>
        <p:spPr>
          <a:xfrm>
            <a:off x="3554281" y="7640138"/>
            <a:ext cx="3355935" cy="1217471"/>
          </a:xfrm>
          <a:custGeom>
            <a:rect b="b" l="l" r="r" t="t"/>
            <a:pathLst>
              <a:path extrusionOk="0" h="1298448" w="4062857">
                <a:moveTo>
                  <a:pt x="0" y="649224"/>
                </a:moveTo>
                <a:cubicBezTo>
                  <a:pt x="0" y="290703"/>
                  <a:pt x="290703" y="0"/>
                  <a:pt x="649224" y="0"/>
                </a:cubicBezTo>
                <a:lnTo>
                  <a:pt x="3413633" y="0"/>
                </a:lnTo>
                <a:cubicBezTo>
                  <a:pt x="3772154" y="0"/>
                  <a:pt x="4062857" y="290703"/>
                  <a:pt x="4062857" y="649224"/>
                </a:cubicBezTo>
                <a:cubicBezTo>
                  <a:pt x="4062857" y="1007745"/>
                  <a:pt x="3772154" y="1298448"/>
                  <a:pt x="3413633" y="1298448"/>
                </a:cubicBezTo>
                <a:lnTo>
                  <a:pt x="649224" y="1298448"/>
                </a:lnTo>
                <a:cubicBezTo>
                  <a:pt x="290703" y="1298321"/>
                  <a:pt x="0" y="1007745"/>
                  <a:pt x="0" y="649224"/>
                </a:cubicBezTo>
                <a:close/>
              </a:path>
            </a:pathLst>
          </a:custGeom>
          <a:solidFill>
            <a:srgbClr val="002060"/>
          </a:solidFill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8"/>
          <p:cNvSpPr/>
          <p:nvPr/>
        </p:nvSpPr>
        <p:spPr>
          <a:xfrm>
            <a:off x="3733800" y="7657280"/>
            <a:ext cx="372325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Wellness &amp; Healthcare</a:t>
            </a:r>
            <a:endParaRPr/>
          </a:p>
        </p:txBody>
      </p:sp>
      <p:sp>
        <p:nvSpPr>
          <p:cNvPr descr="Building Renewable Energy Stock Illustrations – 15,484 ..." id="317" name="Google Shape;317;p8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8" name="Google Shape;318;p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001344" y="6029948"/>
            <a:ext cx="2575606" cy="1671885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sp>
        <p:nvSpPr>
          <p:cNvPr id="319" name="Google Shape;319;p8"/>
          <p:cNvSpPr/>
          <p:nvPr/>
        </p:nvSpPr>
        <p:spPr>
          <a:xfrm>
            <a:off x="9583469" y="7797559"/>
            <a:ext cx="3973950" cy="1558155"/>
          </a:xfrm>
          <a:custGeom>
            <a:rect b="b" l="l" r="r" t="t"/>
            <a:pathLst>
              <a:path extrusionOk="0" h="1298448" w="4062857">
                <a:moveTo>
                  <a:pt x="0" y="649224"/>
                </a:moveTo>
                <a:cubicBezTo>
                  <a:pt x="0" y="290703"/>
                  <a:pt x="290703" y="0"/>
                  <a:pt x="649224" y="0"/>
                </a:cubicBezTo>
                <a:lnTo>
                  <a:pt x="3413633" y="0"/>
                </a:lnTo>
                <a:cubicBezTo>
                  <a:pt x="3772154" y="0"/>
                  <a:pt x="4062857" y="290703"/>
                  <a:pt x="4062857" y="649224"/>
                </a:cubicBezTo>
                <a:cubicBezTo>
                  <a:pt x="4062857" y="1007745"/>
                  <a:pt x="3772154" y="1298448"/>
                  <a:pt x="3413633" y="1298448"/>
                </a:cubicBezTo>
                <a:lnTo>
                  <a:pt x="649224" y="1298448"/>
                </a:lnTo>
                <a:cubicBezTo>
                  <a:pt x="290703" y="1298321"/>
                  <a:pt x="0" y="1007745"/>
                  <a:pt x="0" y="649224"/>
                </a:cubicBezTo>
                <a:close/>
              </a:path>
            </a:pathLst>
          </a:custGeom>
          <a:solidFill>
            <a:srgbClr val="002060"/>
          </a:solidFill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8"/>
          <p:cNvSpPr/>
          <p:nvPr/>
        </p:nvSpPr>
        <p:spPr>
          <a:xfrm>
            <a:off x="10001344" y="7902535"/>
            <a:ext cx="4165676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Construction &amp; Renewable Energy</a:t>
            </a:r>
            <a:br>
              <a:rPr b="1" lang="en-US" sz="35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sz="35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1" name="Google Shape;321;p8"/>
          <p:cNvGrpSpPr/>
          <p:nvPr/>
        </p:nvGrpSpPr>
        <p:grpSpPr>
          <a:xfrm>
            <a:off x="0" y="9325666"/>
            <a:ext cx="18288000" cy="999434"/>
            <a:chOff x="0" y="-9525"/>
            <a:chExt cx="4004423" cy="496425"/>
          </a:xfrm>
        </p:grpSpPr>
        <p:sp>
          <p:nvSpPr>
            <p:cNvPr id="322" name="Google Shape;322;p8"/>
            <p:cNvSpPr/>
            <p:nvPr/>
          </p:nvSpPr>
          <p:spPr>
            <a:xfrm>
              <a:off x="0" y="0"/>
              <a:ext cx="4004423" cy="486900"/>
            </a:xfrm>
            <a:custGeom>
              <a:rect b="b" l="l" r="r" t="t"/>
              <a:pathLst>
                <a:path extrusionOk="0" h="486900" w="4004423">
                  <a:moveTo>
                    <a:pt x="7770" y="0"/>
                  </a:moveTo>
                  <a:lnTo>
                    <a:pt x="3996653" y="0"/>
                  </a:lnTo>
                  <a:cubicBezTo>
                    <a:pt x="3998714" y="0"/>
                    <a:pt x="4000690" y="819"/>
                    <a:pt x="4002147" y="2276"/>
                  </a:cubicBezTo>
                  <a:cubicBezTo>
                    <a:pt x="4003604" y="3733"/>
                    <a:pt x="4004423" y="5709"/>
                    <a:pt x="4004423" y="7770"/>
                  </a:cubicBezTo>
                  <a:lnTo>
                    <a:pt x="4004423" y="479130"/>
                  </a:lnTo>
                  <a:cubicBezTo>
                    <a:pt x="4004423" y="483421"/>
                    <a:pt x="4000945" y="486900"/>
                    <a:pt x="3996653" y="486900"/>
                  </a:cubicBezTo>
                  <a:lnTo>
                    <a:pt x="7770" y="486900"/>
                  </a:lnTo>
                  <a:cubicBezTo>
                    <a:pt x="3479" y="486900"/>
                    <a:pt x="0" y="483421"/>
                    <a:pt x="0" y="479130"/>
                  </a:cubicBezTo>
                  <a:lnTo>
                    <a:pt x="0" y="7770"/>
                  </a:lnTo>
                  <a:cubicBezTo>
                    <a:pt x="0" y="3479"/>
                    <a:pt x="3479" y="0"/>
                    <a:pt x="7770" y="0"/>
                  </a:cubicBezTo>
                  <a:close/>
                </a:path>
              </a:pathLst>
            </a:custGeom>
            <a:solidFill>
              <a:srgbClr val="00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8"/>
            <p:cNvSpPr txBox="1"/>
            <p:nvPr/>
          </p:nvSpPr>
          <p:spPr>
            <a:xfrm>
              <a:off x="0" y="-9525"/>
              <a:ext cx="4004423" cy="496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4" name="Google Shape;324;p8"/>
          <p:cNvGrpSpPr/>
          <p:nvPr/>
        </p:nvGrpSpPr>
        <p:grpSpPr>
          <a:xfrm>
            <a:off x="8691747" y="1461981"/>
            <a:ext cx="10648045" cy="242498"/>
            <a:chOff x="0" y="-11725"/>
            <a:chExt cx="14197392" cy="323331"/>
          </a:xfrm>
        </p:grpSpPr>
        <p:grpSp>
          <p:nvGrpSpPr>
            <p:cNvPr id="325" name="Google Shape;325;p8"/>
            <p:cNvGrpSpPr/>
            <p:nvPr/>
          </p:nvGrpSpPr>
          <p:grpSpPr>
            <a:xfrm>
              <a:off x="0" y="-1242"/>
              <a:ext cx="3519861" cy="312847"/>
              <a:chOff x="0" y="-9525"/>
              <a:chExt cx="2955161" cy="262657"/>
            </a:xfrm>
          </p:grpSpPr>
          <p:sp>
            <p:nvSpPr>
              <p:cNvPr id="326" name="Google Shape;326;p8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43A9D0"/>
              </a:solidFill>
              <a:ln>
                <a:noFill/>
              </a:ln>
            </p:spPr>
          </p:sp>
          <p:sp>
            <p:nvSpPr>
              <p:cNvPr id="327" name="Google Shape;327;p8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2800" lIns="52800" spcFirstLastPara="1" rIns="52800" wrap="square" tIns="52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8" name="Google Shape;328;p8"/>
            <p:cNvGrpSpPr/>
            <p:nvPr/>
          </p:nvGrpSpPr>
          <p:grpSpPr>
            <a:xfrm>
              <a:off x="3519860" y="-1242"/>
              <a:ext cx="3519861" cy="312847"/>
              <a:chOff x="0" y="-9525"/>
              <a:chExt cx="2955161" cy="262657"/>
            </a:xfrm>
          </p:grpSpPr>
          <p:sp>
            <p:nvSpPr>
              <p:cNvPr id="329" name="Google Shape;329;p8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30B674"/>
              </a:solidFill>
              <a:ln>
                <a:noFill/>
              </a:ln>
            </p:spPr>
          </p:sp>
          <p:sp>
            <p:nvSpPr>
              <p:cNvPr id="330" name="Google Shape;330;p8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2800" lIns="52800" spcFirstLastPara="1" rIns="52800" wrap="square" tIns="52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1" name="Google Shape;331;p8"/>
            <p:cNvGrpSpPr/>
            <p:nvPr/>
          </p:nvGrpSpPr>
          <p:grpSpPr>
            <a:xfrm>
              <a:off x="7039720" y="-1242"/>
              <a:ext cx="3519861" cy="312847"/>
              <a:chOff x="0" y="-9525"/>
              <a:chExt cx="2955161" cy="262657"/>
            </a:xfrm>
          </p:grpSpPr>
          <p:sp>
            <p:nvSpPr>
              <p:cNvPr id="332" name="Google Shape;332;p8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F9A620"/>
              </a:solidFill>
              <a:ln>
                <a:noFill/>
              </a:ln>
            </p:spPr>
          </p:sp>
          <p:sp>
            <p:nvSpPr>
              <p:cNvPr id="333" name="Google Shape;333;p8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2800" lIns="52800" spcFirstLastPara="1" rIns="52800" wrap="square" tIns="52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4" name="Google Shape;334;p8"/>
            <p:cNvGrpSpPr/>
            <p:nvPr/>
          </p:nvGrpSpPr>
          <p:grpSpPr>
            <a:xfrm>
              <a:off x="10559580" y="-11725"/>
              <a:ext cx="3637812" cy="323331"/>
              <a:chOff x="0" y="-9525"/>
              <a:chExt cx="2955161" cy="262657"/>
            </a:xfrm>
          </p:grpSpPr>
          <p:sp>
            <p:nvSpPr>
              <p:cNvPr id="335" name="Google Shape;335;p8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EE413F"/>
              </a:solidFill>
              <a:ln>
                <a:noFill/>
              </a:ln>
            </p:spPr>
          </p:sp>
          <p:sp>
            <p:nvSpPr>
              <p:cNvPr id="336" name="Google Shape;336;p8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2800" lIns="52800" spcFirstLastPara="1" rIns="52800" wrap="square" tIns="52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1" name="Google Shape;341;p9"/>
          <p:cNvGrpSpPr/>
          <p:nvPr/>
        </p:nvGrpSpPr>
        <p:grpSpPr>
          <a:xfrm>
            <a:off x="-7672204" y="120923"/>
            <a:ext cx="22992231" cy="11822409"/>
            <a:chOff x="-9939435" y="-1517004"/>
            <a:chExt cx="22992231" cy="11822409"/>
          </a:xfrm>
        </p:grpSpPr>
        <p:sp>
          <p:nvSpPr>
            <p:cNvPr id="342" name="Google Shape;342;p9"/>
            <p:cNvSpPr/>
            <p:nvPr/>
          </p:nvSpPr>
          <p:spPr>
            <a:xfrm>
              <a:off x="-9939435" y="-1517004"/>
              <a:ext cx="11822409" cy="11822409"/>
            </a:xfrm>
            <a:prstGeom prst="blockArc">
              <a:avLst>
                <a:gd fmla="val 18900000" name="adj1"/>
                <a:gd fmla="val 2700000" name="adj2"/>
                <a:gd fmla="val 183" name="adj3"/>
              </a:avLst>
            </a:prstGeom>
            <a:noFill/>
            <a:ln cap="flat" cmpd="sng" w="25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9"/>
            <p:cNvSpPr/>
            <p:nvPr/>
          </p:nvSpPr>
          <p:spPr>
            <a:xfrm>
              <a:off x="821101" y="549099"/>
              <a:ext cx="12231695" cy="1098901"/>
            </a:xfrm>
            <a:prstGeom prst="rect">
              <a:avLst/>
            </a:prstGeom>
            <a:solidFill>
              <a:schemeClr val="accent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9"/>
            <p:cNvSpPr txBox="1"/>
            <p:nvPr/>
          </p:nvSpPr>
          <p:spPr>
            <a:xfrm>
              <a:off x="821101" y="549099"/>
              <a:ext cx="12231695" cy="10989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0" lIns="872250" spcFirstLastPara="1" rIns="127000" wrap="square" tIns="1270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000"/>
                <a:buFont typeface="Arial"/>
                <a:buNone/>
              </a:pPr>
              <a:r>
                <a:rPr b="1" lang="en-US" sz="5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Sustainable &amp; Green solution </a:t>
              </a:r>
              <a:endParaRPr sz="5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9"/>
            <p:cNvSpPr/>
            <p:nvPr/>
          </p:nvSpPr>
          <p:spPr>
            <a:xfrm>
              <a:off x="134287" y="411736"/>
              <a:ext cx="1373626" cy="1373626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9"/>
            <p:cNvSpPr/>
            <p:nvPr/>
          </p:nvSpPr>
          <p:spPr>
            <a:xfrm>
              <a:off x="1608542" y="2196924"/>
              <a:ext cx="11444254" cy="1098901"/>
            </a:xfrm>
            <a:prstGeom prst="rect">
              <a:avLst/>
            </a:prstGeom>
            <a:solidFill>
              <a:srgbClr val="5AB46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9"/>
            <p:cNvSpPr txBox="1"/>
            <p:nvPr/>
          </p:nvSpPr>
          <p:spPr>
            <a:xfrm>
              <a:off x="1608542" y="2196924"/>
              <a:ext cx="11444254" cy="10989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0" lIns="872250" spcFirstLastPara="1" rIns="127000" wrap="square" tIns="1270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000"/>
                <a:buFont typeface="Arial"/>
                <a:buNone/>
              </a:pPr>
              <a:r>
                <a:rPr b="1" lang="en-US" sz="5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Innovation &amp; Technology </a:t>
              </a:r>
              <a:endParaRPr/>
            </a:p>
          </p:txBody>
        </p:sp>
        <p:sp>
          <p:nvSpPr>
            <p:cNvPr id="348" name="Google Shape;348;p9"/>
            <p:cNvSpPr/>
            <p:nvPr/>
          </p:nvSpPr>
          <p:spPr>
            <a:xfrm>
              <a:off x="921728" y="2059561"/>
              <a:ext cx="1373626" cy="1373626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rgbClr val="5AB46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9"/>
            <p:cNvSpPr/>
            <p:nvPr/>
          </p:nvSpPr>
          <p:spPr>
            <a:xfrm>
              <a:off x="1850223" y="3844749"/>
              <a:ext cx="11202573" cy="1098901"/>
            </a:xfrm>
            <a:prstGeom prst="rect">
              <a:avLst/>
            </a:prstGeom>
            <a:solidFill>
              <a:srgbClr val="5DAEA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9"/>
            <p:cNvSpPr txBox="1"/>
            <p:nvPr/>
          </p:nvSpPr>
          <p:spPr>
            <a:xfrm>
              <a:off x="1850223" y="3844749"/>
              <a:ext cx="11202573" cy="10989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0" lIns="872250" spcFirstLastPara="1" rIns="127000" wrap="square" tIns="1270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000"/>
                <a:buFont typeface="Arial"/>
                <a:buNone/>
              </a:pPr>
              <a:r>
                <a:rPr lang="en-US" sz="5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Future Export Leaders </a:t>
              </a:r>
              <a:endParaRPr b="1" sz="5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9"/>
            <p:cNvSpPr/>
            <p:nvPr/>
          </p:nvSpPr>
          <p:spPr>
            <a:xfrm>
              <a:off x="1163409" y="3707386"/>
              <a:ext cx="1373626" cy="1373626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 b="0" l="-38996" r="-38996" t="0"/>
              </a:stretch>
            </a:blipFill>
            <a:ln cap="flat" cmpd="sng" w="25400">
              <a:solidFill>
                <a:srgbClr val="5DAE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9"/>
            <p:cNvSpPr/>
            <p:nvPr/>
          </p:nvSpPr>
          <p:spPr>
            <a:xfrm>
              <a:off x="1608542" y="5492574"/>
              <a:ext cx="11444254" cy="1098901"/>
            </a:xfrm>
            <a:prstGeom prst="rect">
              <a:avLst/>
            </a:prstGeom>
            <a:solidFill>
              <a:srgbClr val="6078A8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9"/>
            <p:cNvSpPr txBox="1"/>
            <p:nvPr/>
          </p:nvSpPr>
          <p:spPr>
            <a:xfrm>
              <a:off x="1608542" y="5492574"/>
              <a:ext cx="11444254" cy="10989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0" lIns="872250" spcFirstLastPara="1" rIns="127000" wrap="square" tIns="1270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000"/>
                <a:buFont typeface="Arial"/>
                <a:buNone/>
              </a:pPr>
              <a:r>
                <a:rPr b="1" lang="en-US" sz="5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Culture, Heritage &amp; Craftsmanship</a:t>
              </a:r>
              <a:endParaRPr/>
            </a:p>
          </p:txBody>
        </p:sp>
        <p:sp>
          <p:nvSpPr>
            <p:cNvPr id="354" name="Google Shape;354;p9"/>
            <p:cNvSpPr/>
            <p:nvPr/>
          </p:nvSpPr>
          <p:spPr>
            <a:xfrm>
              <a:off x="921728" y="5355211"/>
              <a:ext cx="1373626" cy="1373626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rgbClr val="6078A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9"/>
            <p:cNvSpPr/>
            <p:nvPr/>
          </p:nvSpPr>
          <p:spPr>
            <a:xfrm>
              <a:off x="821101" y="7140399"/>
              <a:ext cx="12231695" cy="1098901"/>
            </a:xfrm>
            <a:prstGeom prst="rect">
              <a:avLst/>
            </a:prstGeom>
            <a:solidFill>
              <a:srgbClr val="7F63A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9"/>
            <p:cNvSpPr txBox="1"/>
            <p:nvPr/>
          </p:nvSpPr>
          <p:spPr>
            <a:xfrm>
              <a:off x="821101" y="7140399"/>
              <a:ext cx="12231695" cy="10989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0" lIns="872250" spcFirstLastPara="1" rIns="127000" wrap="square" tIns="1270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000"/>
                <a:buFont typeface="Arial"/>
                <a:buNone/>
              </a:pPr>
              <a:r>
                <a:rPr b="1" lang="en-US" sz="5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Global Partnerships  </a:t>
              </a:r>
              <a:endParaRPr sz="5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9"/>
            <p:cNvSpPr/>
            <p:nvPr/>
          </p:nvSpPr>
          <p:spPr>
            <a:xfrm>
              <a:off x="134287" y="7003036"/>
              <a:ext cx="1373626" cy="1373626"/>
            </a:xfrm>
            <a:prstGeom prst="ellipse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rgbClr val="7F63A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8" name="Google Shape;358;p9"/>
          <p:cNvGrpSpPr/>
          <p:nvPr/>
        </p:nvGrpSpPr>
        <p:grpSpPr>
          <a:xfrm>
            <a:off x="8979916" y="302737"/>
            <a:ext cx="9308084" cy="1792763"/>
            <a:chOff x="-644356" y="-208847"/>
            <a:chExt cx="12410778" cy="3091317"/>
          </a:xfrm>
        </p:grpSpPr>
        <p:sp>
          <p:nvSpPr>
            <p:cNvPr id="359" name="Google Shape;359;p9"/>
            <p:cNvSpPr/>
            <p:nvPr/>
          </p:nvSpPr>
          <p:spPr>
            <a:xfrm>
              <a:off x="-644356" y="-208847"/>
              <a:ext cx="11766423" cy="1543823"/>
            </a:xfrm>
            <a:custGeom>
              <a:rect b="b" l="l" r="r" t="t"/>
              <a:pathLst>
                <a:path extrusionOk="0" h="1543823" w="11766423">
                  <a:moveTo>
                    <a:pt x="0" y="0"/>
                  </a:moveTo>
                  <a:lnTo>
                    <a:pt x="11766423" y="0"/>
                  </a:lnTo>
                  <a:lnTo>
                    <a:pt x="11766423" y="1543823"/>
                  </a:lnTo>
                  <a:lnTo>
                    <a:pt x="0" y="154382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360" name="Google Shape;360;p9"/>
            <p:cNvSpPr txBox="1"/>
            <p:nvPr/>
          </p:nvSpPr>
          <p:spPr>
            <a:xfrm>
              <a:off x="0" y="57148"/>
              <a:ext cx="11766422" cy="282532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5550">
                  <a:solidFill>
                    <a:srgbClr val="17365D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Thematic Pavilion</a:t>
              </a:r>
              <a:endParaRPr/>
            </a:p>
          </p:txBody>
        </p:sp>
      </p:grpSp>
      <p:grpSp>
        <p:nvGrpSpPr>
          <p:cNvPr id="361" name="Google Shape;361;p9"/>
          <p:cNvGrpSpPr/>
          <p:nvPr/>
        </p:nvGrpSpPr>
        <p:grpSpPr>
          <a:xfrm>
            <a:off x="7639957" y="1357330"/>
            <a:ext cx="10648045" cy="242498"/>
            <a:chOff x="0" y="-11725"/>
            <a:chExt cx="14197392" cy="323331"/>
          </a:xfrm>
        </p:grpSpPr>
        <p:grpSp>
          <p:nvGrpSpPr>
            <p:cNvPr id="362" name="Google Shape;362;p9"/>
            <p:cNvGrpSpPr/>
            <p:nvPr/>
          </p:nvGrpSpPr>
          <p:grpSpPr>
            <a:xfrm>
              <a:off x="0" y="-1242"/>
              <a:ext cx="3519861" cy="312847"/>
              <a:chOff x="0" y="-9525"/>
              <a:chExt cx="2955161" cy="262657"/>
            </a:xfrm>
          </p:grpSpPr>
          <p:sp>
            <p:nvSpPr>
              <p:cNvPr id="363" name="Google Shape;363;p9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43A9D0"/>
              </a:solidFill>
              <a:ln>
                <a:noFill/>
              </a:ln>
            </p:spPr>
          </p:sp>
          <p:sp>
            <p:nvSpPr>
              <p:cNvPr id="364" name="Google Shape;364;p9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2800" lIns="52800" spcFirstLastPara="1" rIns="52800" wrap="square" tIns="52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5" name="Google Shape;365;p9"/>
            <p:cNvGrpSpPr/>
            <p:nvPr/>
          </p:nvGrpSpPr>
          <p:grpSpPr>
            <a:xfrm>
              <a:off x="3519860" y="-1242"/>
              <a:ext cx="3519861" cy="312847"/>
              <a:chOff x="0" y="-9525"/>
              <a:chExt cx="2955161" cy="262657"/>
            </a:xfrm>
          </p:grpSpPr>
          <p:sp>
            <p:nvSpPr>
              <p:cNvPr id="366" name="Google Shape;366;p9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30B674"/>
              </a:solidFill>
              <a:ln>
                <a:noFill/>
              </a:ln>
            </p:spPr>
          </p:sp>
          <p:sp>
            <p:nvSpPr>
              <p:cNvPr id="367" name="Google Shape;367;p9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2800" lIns="52800" spcFirstLastPara="1" rIns="52800" wrap="square" tIns="52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8" name="Google Shape;368;p9"/>
            <p:cNvGrpSpPr/>
            <p:nvPr/>
          </p:nvGrpSpPr>
          <p:grpSpPr>
            <a:xfrm>
              <a:off x="7039720" y="-1242"/>
              <a:ext cx="3519861" cy="312847"/>
              <a:chOff x="0" y="-9525"/>
              <a:chExt cx="2955161" cy="262657"/>
            </a:xfrm>
          </p:grpSpPr>
          <p:sp>
            <p:nvSpPr>
              <p:cNvPr id="369" name="Google Shape;369;p9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F9A620"/>
              </a:solidFill>
              <a:ln>
                <a:noFill/>
              </a:ln>
            </p:spPr>
          </p:sp>
          <p:sp>
            <p:nvSpPr>
              <p:cNvPr id="370" name="Google Shape;370;p9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2800" lIns="52800" spcFirstLastPara="1" rIns="52800" wrap="square" tIns="52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1" name="Google Shape;371;p9"/>
            <p:cNvGrpSpPr/>
            <p:nvPr/>
          </p:nvGrpSpPr>
          <p:grpSpPr>
            <a:xfrm>
              <a:off x="10559580" y="-11725"/>
              <a:ext cx="3637812" cy="323331"/>
              <a:chOff x="0" y="-9525"/>
              <a:chExt cx="2955161" cy="262657"/>
            </a:xfrm>
          </p:grpSpPr>
          <p:sp>
            <p:nvSpPr>
              <p:cNvPr id="372" name="Google Shape;372;p9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EE413F"/>
              </a:solidFill>
              <a:ln>
                <a:noFill/>
              </a:ln>
            </p:spPr>
          </p:sp>
          <p:sp>
            <p:nvSpPr>
              <p:cNvPr id="373" name="Google Shape;373;p9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2800" lIns="52800" spcFirstLastPara="1" rIns="52800" wrap="square" tIns="52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" name="Google Shape;379;p10"/>
          <p:cNvGrpSpPr/>
          <p:nvPr/>
        </p:nvGrpSpPr>
        <p:grpSpPr>
          <a:xfrm>
            <a:off x="479286" y="764464"/>
            <a:ext cx="17121878" cy="9047760"/>
            <a:chOff x="0" y="-9525"/>
            <a:chExt cx="3965667" cy="2095588"/>
          </a:xfrm>
        </p:grpSpPr>
        <p:sp>
          <p:nvSpPr>
            <p:cNvPr id="380" name="Google Shape;380;p10"/>
            <p:cNvSpPr/>
            <p:nvPr/>
          </p:nvSpPr>
          <p:spPr>
            <a:xfrm>
              <a:off x="0" y="0"/>
              <a:ext cx="3965667" cy="2086063"/>
            </a:xfrm>
            <a:custGeom>
              <a:rect b="b" l="l" r="r" t="t"/>
              <a:pathLst>
                <a:path extrusionOk="0" h="2086063" w="3965667">
                  <a:moveTo>
                    <a:pt x="8831" y="0"/>
                  </a:moveTo>
                  <a:lnTo>
                    <a:pt x="3956836" y="0"/>
                  </a:lnTo>
                  <a:cubicBezTo>
                    <a:pt x="3959178" y="0"/>
                    <a:pt x="3961424" y="930"/>
                    <a:pt x="3963080" y="2587"/>
                  </a:cubicBezTo>
                  <a:cubicBezTo>
                    <a:pt x="3964736" y="4243"/>
                    <a:pt x="3965667" y="6489"/>
                    <a:pt x="3965667" y="8831"/>
                  </a:cubicBezTo>
                  <a:lnTo>
                    <a:pt x="3965667" y="2077232"/>
                  </a:lnTo>
                  <a:cubicBezTo>
                    <a:pt x="3965667" y="2082109"/>
                    <a:pt x="3961713" y="2086063"/>
                    <a:pt x="3956836" y="2086063"/>
                  </a:cubicBezTo>
                  <a:lnTo>
                    <a:pt x="8831" y="2086063"/>
                  </a:lnTo>
                  <a:cubicBezTo>
                    <a:pt x="3954" y="2086063"/>
                    <a:pt x="0" y="2082109"/>
                    <a:pt x="0" y="2077232"/>
                  </a:cubicBezTo>
                  <a:lnTo>
                    <a:pt x="0" y="8831"/>
                  </a:lnTo>
                  <a:cubicBezTo>
                    <a:pt x="0" y="6489"/>
                    <a:pt x="930" y="4243"/>
                    <a:pt x="2587" y="2587"/>
                  </a:cubicBezTo>
                  <a:cubicBezTo>
                    <a:pt x="4243" y="930"/>
                    <a:pt x="6489" y="0"/>
                    <a:pt x="8831" y="0"/>
                  </a:cubicBezTo>
                  <a:close/>
                </a:path>
              </a:pathLst>
            </a:custGeom>
            <a:solidFill>
              <a:srgbClr val="00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10"/>
            <p:cNvSpPr txBox="1"/>
            <p:nvPr/>
          </p:nvSpPr>
          <p:spPr>
            <a:xfrm>
              <a:off x="0" y="-9525"/>
              <a:ext cx="3965667" cy="20955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2" name="Google Shape;382;p10"/>
          <p:cNvSpPr txBox="1"/>
          <p:nvPr/>
        </p:nvSpPr>
        <p:spPr>
          <a:xfrm>
            <a:off x="10075228" y="933133"/>
            <a:ext cx="8141615" cy="1114977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5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Parallel Events</a:t>
            </a:r>
            <a:endParaRPr/>
          </a:p>
        </p:txBody>
      </p:sp>
      <p:grpSp>
        <p:nvGrpSpPr>
          <p:cNvPr id="383" name="Google Shape;383;p10"/>
          <p:cNvGrpSpPr/>
          <p:nvPr/>
        </p:nvGrpSpPr>
        <p:grpSpPr>
          <a:xfrm>
            <a:off x="686836" y="5600700"/>
            <a:ext cx="15553566" cy="4530030"/>
            <a:chOff x="686836" y="5600700"/>
            <a:chExt cx="15553566" cy="4530030"/>
          </a:xfrm>
        </p:grpSpPr>
        <p:pic>
          <p:nvPicPr>
            <p:cNvPr id="384" name="Google Shape;384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2274342" y="5980562"/>
              <a:ext cx="3966060" cy="268762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85" name="Google Shape;385;p10"/>
            <p:cNvGrpSpPr/>
            <p:nvPr/>
          </p:nvGrpSpPr>
          <p:grpSpPr>
            <a:xfrm>
              <a:off x="686836" y="5600700"/>
              <a:ext cx="12038354" cy="4530030"/>
              <a:chOff x="686836" y="5600700"/>
              <a:chExt cx="12038354" cy="4530030"/>
            </a:xfrm>
          </p:grpSpPr>
          <p:sp>
            <p:nvSpPr>
              <p:cNvPr id="386" name="Google Shape;386;p10"/>
              <p:cNvSpPr/>
              <p:nvPr/>
            </p:nvSpPr>
            <p:spPr>
              <a:xfrm>
                <a:off x="686836" y="5600700"/>
                <a:ext cx="10743164" cy="1326984"/>
              </a:xfrm>
              <a:custGeom>
                <a:rect b="b" l="l" r="r" t="t"/>
                <a:pathLst>
                  <a:path extrusionOk="0" h="1326984" w="8284526">
                    <a:moveTo>
                      <a:pt x="0" y="0"/>
                    </a:moveTo>
                    <a:lnTo>
                      <a:pt x="8284526" y="0"/>
                    </a:lnTo>
                    <a:lnTo>
                      <a:pt x="8284526" y="1326984"/>
                    </a:lnTo>
                    <a:lnTo>
                      <a:pt x="0" y="1326984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4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                          </a:t>
                </a:r>
                <a:endParaRPr/>
              </a:p>
            </p:txBody>
          </p:sp>
          <p:sp>
            <p:nvSpPr>
              <p:cNvPr id="387" name="Google Shape;387;p10"/>
              <p:cNvSpPr txBox="1"/>
              <p:nvPr/>
            </p:nvSpPr>
            <p:spPr>
              <a:xfrm>
                <a:off x="2155659" y="5905500"/>
                <a:ext cx="6658737" cy="6260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2000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4314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Product Specific  Forums</a:t>
                </a:r>
                <a:endParaRPr/>
              </a:p>
            </p:txBody>
          </p:sp>
          <p:sp>
            <p:nvSpPr>
              <p:cNvPr id="388" name="Google Shape;388;p10"/>
              <p:cNvSpPr/>
              <p:nvPr/>
            </p:nvSpPr>
            <p:spPr>
              <a:xfrm>
                <a:off x="811308" y="5676900"/>
                <a:ext cx="1169806" cy="1132089"/>
              </a:xfrm>
              <a:custGeom>
                <a:rect b="b" l="l" r="r" t="t"/>
                <a:pathLst>
                  <a:path extrusionOk="0" h="1626870" w="1626870">
                    <a:moveTo>
                      <a:pt x="0" y="813435"/>
                    </a:moveTo>
                    <a:cubicBezTo>
                      <a:pt x="0" y="364236"/>
                      <a:pt x="364236" y="0"/>
                      <a:pt x="813435" y="0"/>
                    </a:cubicBezTo>
                    <a:cubicBezTo>
                      <a:pt x="1262634" y="0"/>
                      <a:pt x="1626870" y="364236"/>
                      <a:pt x="1626870" y="813435"/>
                    </a:cubicBezTo>
                    <a:cubicBezTo>
                      <a:pt x="1626870" y="1262634"/>
                      <a:pt x="1262634" y="1626870"/>
                      <a:pt x="813435" y="1626870"/>
                    </a:cubicBezTo>
                    <a:cubicBezTo>
                      <a:pt x="364236" y="1626870"/>
                      <a:pt x="0" y="1262761"/>
                      <a:pt x="0" y="813435"/>
                    </a:cubicBezTo>
                    <a:close/>
                  </a:path>
                </a:pathLst>
              </a:custGeom>
              <a:solidFill>
                <a:srgbClr val="FFFFFF">
                  <a:alpha val="48235"/>
                </a:srgbClr>
              </a:solidFill>
              <a:ln cap="flat" cmpd="sng" w="127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" name="Google Shape;389;p10"/>
              <p:cNvSpPr/>
              <p:nvPr/>
            </p:nvSpPr>
            <p:spPr>
              <a:xfrm>
                <a:off x="966803" y="5905500"/>
                <a:ext cx="780784" cy="725237"/>
              </a:xfrm>
              <a:custGeom>
                <a:rect b="b" l="l" r="r" t="t"/>
                <a:pathLst>
                  <a:path extrusionOk="0" h="1085850" w="1085850">
                    <a:moveTo>
                      <a:pt x="0" y="0"/>
                    </a:moveTo>
                    <a:lnTo>
                      <a:pt x="1085850" y="0"/>
                    </a:lnTo>
                    <a:lnTo>
                      <a:pt x="1085850" y="1085850"/>
                    </a:lnTo>
                    <a:lnTo>
                      <a:pt x="0" y="1085850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5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</p:sp>
          <p:sp>
            <p:nvSpPr>
              <p:cNvPr id="390" name="Google Shape;390;p10"/>
              <p:cNvSpPr txBox="1"/>
              <p:nvPr/>
            </p:nvSpPr>
            <p:spPr>
              <a:xfrm>
                <a:off x="1301493" y="6591300"/>
                <a:ext cx="11423697" cy="35394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</a:t>
                </a:r>
                <a:endParaRPr sz="3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📅  June 18, 2026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10:30 AM – 11:30 AM, 02:00 PM – 03:00 PM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📅 June 19, 2026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10:30 AM – 11:30 AM, 02:00 PM – 03:00 PM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Lavender Hall &amp; Orchid Hall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91" name="Google Shape;391;p10"/>
          <p:cNvGrpSpPr/>
          <p:nvPr/>
        </p:nvGrpSpPr>
        <p:grpSpPr>
          <a:xfrm>
            <a:off x="761692" y="1812517"/>
            <a:ext cx="15468299" cy="3281810"/>
            <a:chOff x="761692" y="1812517"/>
            <a:chExt cx="15468299" cy="3281810"/>
          </a:xfrm>
        </p:grpSpPr>
        <p:grpSp>
          <p:nvGrpSpPr>
            <p:cNvPr id="392" name="Google Shape;392;p10"/>
            <p:cNvGrpSpPr/>
            <p:nvPr/>
          </p:nvGrpSpPr>
          <p:grpSpPr>
            <a:xfrm>
              <a:off x="761692" y="1812517"/>
              <a:ext cx="10668308" cy="3281810"/>
              <a:chOff x="761692" y="1812517"/>
              <a:chExt cx="10668308" cy="3281810"/>
            </a:xfrm>
          </p:grpSpPr>
          <p:sp>
            <p:nvSpPr>
              <p:cNvPr id="393" name="Google Shape;393;p10"/>
              <p:cNvSpPr/>
              <p:nvPr/>
            </p:nvSpPr>
            <p:spPr>
              <a:xfrm>
                <a:off x="761692" y="1812517"/>
                <a:ext cx="10668308" cy="1240459"/>
              </a:xfrm>
              <a:custGeom>
                <a:rect b="b" l="l" r="r" t="t"/>
                <a:pathLst>
                  <a:path extrusionOk="0" h="1326984" w="8284526">
                    <a:moveTo>
                      <a:pt x="0" y="0"/>
                    </a:moveTo>
                    <a:lnTo>
                      <a:pt x="8284526" y="0"/>
                    </a:lnTo>
                    <a:lnTo>
                      <a:pt x="8284526" y="1326984"/>
                    </a:lnTo>
                    <a:lnTo>
                      <a:pt x="0" y="1326984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6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4" name="Google Shape;394;p10"/>
              <p:cNvSpPr txBox="1"/>
              <p:nvPr/>
            </p:nvSpPr>
            <p:spPr>
              <a:xfrm>
                <a:off x="2454002" y="2038389"/>
                <a:ext cx="5342503" cy="12929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2000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4314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Investment Forum</a:t>
                </a:r>
                <a:endParaRPr/>
              </a:p>
              <a:p>
                <a:pPr indent="0" lvl="0" marL="0" marR="0" rtl="0" algn="l">
                  <a:lnSpc>
                    <a:spcPct val="12000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4314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" name="Google Shape;395;p10"/>
              <p:cNvSpPr/>
              <p:nvPr/>
            </p:nvSpPr>
            <p:spPr>
              <a:xfrm>
                <a:off x="914400" y="1913065"/>
                <a:ext cx="1169806" cy="1020635"/>
              </a:xfrm>
              <a:custGeom>
                <a:rect b="b" l="l" r="r" t="t"/>
                <a:pathLst>
                  <a:path extrusionOk="0" h="1626870" w="1626870">
                    <a:moveTo>
                      <a:pt x="0" y="813435"/>
                    </a:moveTo>
                    <a:cubicBezTo>
                      <a:pt x="0" y="364236"/>
                      <a:pt x="364236" y="0"/>
                      <a:pt x="813435" y="0"/>
                    </a:cubicBezTo>
                    <a:cubicBezTo>
                      <a:pt x="1262634" y="0"/>
                      <a:pt x="1626870" y="364236"/>
                      <a:pt x="1626870" y="813435"/>
                    </a:cubicBezTo>
                    <a:cubicBezTo>
                      <a:pt x="1626870" y="1262634"/>
                      <a:pt x="1262634" y="1626870"/>
                      <a:pt x="813435" y="1626870"/>
                    </a:cubicBezTo>
                    <a:cubicBezTo>
                      <a:pt x="364236" y="1626870"/>
                      <a:pt x="0" y="1262761"/>
                      <a:pt x="0" y="813435"/>
                    </a:cubicBezTo>
                    <a:close/>
                  </a:path>
                </a:pathLst>
              </a:custGeom>
              <a:solidFill>
                <a:srgbClr val="FFFFFF">
                  <a:alpha val="48235"/>
                </a:srgbClr>
              </a:solidFill>
              <a:ln cap="flat" cmpd="sng" w="127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6" name="Google Shape;396;p10"/>
              <p:cNvSpPr/>
              <p:nvPr/>
            </p:nvSpPr>
            <p:spPr>
              <a:xfrm>
                <a:off x="1301493" y="2100230"/>
                <a:ext cx="305017" cy="604870"/>
              </a:xfrm>
              <a:custGeom>
                <a:rect b="b" l="l" r="r" t="t"/>
                <a:pathLst>
                  <a:path extrusionOk="0" h="604870" w="305017">
                    <a:moveTo>
                      <a:pt x="0" y="0"/>
                    </a:moveTo>
                    <a:lnTo>
                      <a:pt x="305017" y="0"/>
                    </a:lnTo>
                    <a:lnTo>
                      <a:pt x="305017" y="604870"/>
                    </a:lnTo>
                    <a:lnTo>
                      <a:pt x="0" y="604870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7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</p:sp>
          <p:sp>
            <p:nvSpPr>
              <p:cNvPr id="397" name="Google Shape;397;p10"/>
              <p:cNvSpPr txBox="1"/>
              <p:nvPr/>
            </p:nvSpPr>
            <p:spPr>
              <a:xfrm>
                <a:off x="1301493" y="3616999"/>
                <a:ext cx="7990627" cy="1477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📅 19</a:t>
                </a:r>
                <a:r>
                  <a:rPr baseline="30000"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th</a:t>
                </a:r>
                <a:r>
                  <a:rPr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June 2026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🕔 02.00 p.m. – 05.00 p.m</a:t>
                </a:r>
                <a:endParaRPr sz="3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</a:t>
                </a:r>
                <a:r>
                  <a:rPr b="1"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BMICH-Main Hall &amp; Lavender Hall </a:t>
                </a:r>
                <a:endParaRPr b="1" sz="3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398" name="Google Shape;398;p10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2263930" y="2271260"/>
              <a:ext cx="3966061" cy="26392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4" name="Google Shape;404;p11"/>
          <p:cNvGrpSpPr/>
          <p:nvPr/>
        </p:nvGrpSpPr>
        <p:grpSpPr>
          <a:xfrm>
            <a:off x="583061" y="299616"/>
            <a:ext cx="17121878" cy="9522970"/>
            <a:chOff x="0" y="-9525"/>
            <a:chExt cx="3965667" cy="2095588"/>
          </a:xfrm>
        </p:grpSpPr>
        <p:sp>
          <p:nvSpPr>
            <p:cNvPr id="405" name="Google Shape;405;p11"/>
            <p:cNvSpPr/>
            <p:nvPr/>
          </p:nvSpPr>
          <p:spPr>
            <a:xfrm>
              <a:off x="0" y="0"/>
              <a:ext cx="3965667" cy="2086063"/>
            </a:xfrm>
            <a:custGeom>
              <a:rect b="b" l="l" r="r" t="t"/>
              <a:pathLst>
                <a:path extrusionOk="0" h="2086063" w="3965667">
                  <a:moveTo>
                    <a:pt x="8831" y="0"/>
                  </a:moveTo>
                  <a:lnTo>
                    <a:pt x="3956836" y="0"/>
                  </a:lnTo>
                  <a:cubicBezTo>
                    <a:pt x="3959178" y="0"/>
                    <a:pt x="3961424" y="930"/>
                    <a:pt x="3963080" y="2587"/>
                  </a:cubicBezTo>
                  <a:cubicBezTo>
                    <a:pt x="3964736" y="4243"/>
                    <a:pt x="3965667" y="6489"/>
                    <a:pt x="3965667" y="8831"/>
                  </a:cubicBezTo>
                  <a:lnTo>
                    <a:pt x="3965667" y="2077232"/>
                  </a:lnTo>
                  <a:cubicBezTo>
                    <a:pt x="3965667" y="2082109"/>
                    <a:pt x="3961713" y="2086063"/>
                    <a:pt x="3956836" y="2086063"/>
                  </a:cubicBezTo>
                  <a:lnTo>
                    <a:pt x="8831" y="2086063"/>
                  </a:lnTo>
                  <a:cubicBezTo>
                    <a:pt x="3954" y="2086063"/>
                    <a:pt x="0" y="2082109"/>
                    <a:pt x="0" y="2077232"/>
                  </a:cubicBezTo>
                  <a:lnTo>
                    <a:pt x="0" y="8831"/>
                  </a:lnTo>
                  <a:cubicBezTo>
                    <a:pt x="0" y="6489"/>
                    <a:pt x="930" y="4243"/>
                    <a:pt x="2587" y="2587"/>
                  </a:cubicBezTo>
                  <a:cubicBezTo>
                    <a:pt x="4243" y="930"/>
                    <a:pt x="6489" y="0"/>
                    <a:pt x="8831" y="0"/>
                  </a:cubicBezTo>
                  <a:close/>
                </a:path>
              </a:pathLst>
            </a:custGeom>
            <a:solidFill>
              <a:srgbClr val="00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11"/>
            <p:cNvSpPr txBox="1"/>
            <p:nvPr/>
          </p:nvSpPr>
          <p:spPr>
            <a:xfrm>
              <a:off x="0" y="-9525"/>
              <a:ext cx="3965667" cy="20955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7" name="Google Shape;407;p11"/>
          <p:cNvGrpSpPr/>
          <p:nvPr/>
        </p:nvGrpSpPr>
        <p:grpSpPr>
          <a:xfrm>
            <a:off x="1411679" y="1404589"/>
            <a:ext cx="16385975" cy="3629684"/>
            <a:chOff x="1411679" y="1404589"/>
            <a:chExt cx="16385975" cy="3629684"/>
          </a:xfrm>
        </p:grpSpPr>
        <p:grpSp>
          <p:nvGrpSpPr>
            <p:cNvPr id="408" name="Google Shape;408;p11"/>
            <p:cNvGrpSpPr/>
            <p:nvPr/>
          </p:nvGrpSpPr>
          <p:grpSpPr>
            <a:xfrm>
              <a:off x="1411679" y="1404589"/>
              <a:ext cx="13369385" cy="3629684"/>
              <a:chOff x="1411679" y="1404589"/>
              <a:chExt cx="13369385" cy="3629684"/>
            </a:xfrm>
          </p:grpSpPr>
          <p:sp>
            <p:nvSpPr>
              <p:cNvPr id="409" name="Google Shape;409;p11"/>
              <p:cNvSpPr/>
              <p:nvPr/>
            </p:nvSpPr>
            <p:spPr>
              <a:xfrm>
                <a:off x="1411679" y="1404589"/>
                <a:ext cx="11279837" cy="1300511"/>
              </a:xfrm>
              <a:custGeom>
                <a:rect b="b" l="l" r="r" t="t"/>
                <a:pathLst>
                  <a:path extrusionOk="0" h="1326984" w="8284526">
                    <a:moveTo>
                      <a:pt x="0" y="0"/>
                    </a:moveTo>
                    <a:lnTo>
                      <a:pt x="8284526" y="0"/>
                    </a:lnTo>
                    <a:lnTo>
                      <a:pt x="8284526" y="1326984"/>
                    </a:lnTo>
                    <a:lnTo>
                      <a:pt x="0" y="1326984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3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0" name="Google Shape;410;p11"/>
              <p:cNvSpPr/>
              <p:nvPr/>
            </p:nvSpPr>
            <p:spPr>
              <a:xfrm>
                <a:off x="1917443" y="1642533"/>
                <a:ext cx="735340" cy="593473"/>
              </a:xfrm>
              <a:custGeom>
                <a:rect b="b" l="l" r="r" t="t"/>
                <a:pathLst>
                  <a:path extrusionOk="0" h="593473" w="735340">
                    <a:moveTo>
                      <a:pt x="0" y="0"/>
                    </a:moveTo>
                    <a:lnTo>
                      <a:pt x="735340" y="0"/>
                    </a:lnTo>
                    <a:lnTo>
                      <a:pt x="735340" y="593474"/>
                    </a:lnTo>
                    <a:lnTo>
                      <a:pt x="0" y="593474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4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</p:sp>
          <p:sp>
            <p:nvSpPr>
              <p:cNvPr id="411" name="Google Shape;411;p11"/>
              <p:cNvSpPr txBox="1"/>
              <p:nvPr/>
            </p:nvSpPr>
            <p:spPr>
              <a:xfrm>
                <a:off x="3580997" y="1714500"/>
                <a:ext cx="4348286" cy="6260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2000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4314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Culinary Show</a:t>
                </a:r>
                <a:endParaRPr/>
              </a:p>
            </p:txBody>
          </p:sp>
          <p:sp>
            <p:nvSpPr>
              <p:cNvPr id="412" name="Google Shape;412;p11"/>
              <p:cNvSpPr txBox="1"/>
              <p:nvPr/>
            </p:nvSpPr>
            <p:spPr>
              <a:xfrm>
                <a:off x="1600199" y="3064503"/>
                <a:ext cx="13180865" cy="19697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📅 18</a:t>
                </a:r>
                <a:r>
                  <a:rPr b="1" baseline="30000"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th</a:t>
                </a:r>
                <a:r>
                  <a:rPr b="1"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June 2026 🕔 1.00 p.m. – 3.00 p.m.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📅 </a:t>
                </a:r>
                <a:r>
                  <a:rPr b="1" lang="en-US" sz="30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19</a:t>
                </a:r>
                <a:r>
                  <a:rPr b="1" baseline="30000" lang="en-US" sz="30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th</a:t>
                </a:r>
                <a:r>
                  <a:rPr b="1" lang="en-US" sz="30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-20</a:t>
                </a:r>
                <a:r>
                  <a:rPr b="1" baseline="30000" lang="en-US" sz="30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st</a:t>
                </a:r>
                <a:r>
                  <a:rPr b="1" lang="en-US" sz="30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June 2026-🕔 10.00 p.m. – 12.00p.m and 🕔 1.00 p.m. – 3.00 p.m</a:t>
                </a:r>
                <a:endParaRPr b="1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📅 21</a:t>
                </a:r>
                <a:r>
                  <a:rPr b="1" baseline="30000"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st</a:t>
                </a:r>
                <a:r>
                  <a:rPr b="1"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 June 2026 -🕔 10.00 p.m. – 12.00 p.m.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BMICH – In front of the Hall A &amp; B</a:t>
                </a:r>
                <a:endParaRPr b="1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413" name="Google Shape;413;p1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4781065" y="2078542"/>
              <a:ext cx="3016589" cy="25812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14" name="Google Shape;414;p11"/>
          <p:cNvSpPr txBox="1"/>
          <p:nvPr/>
        </p:nvSpPr>
        <p:spPr>
          <a:xfrm>
            <a:off x="9948457" y="464414"/>
            <a:ext cx="8141615" cy="1114977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5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Parallel Events</a:t>
            </a:r>
            <a:endParaRPr/>
          </a:p>
        </p:txBody>
      </p:sp>
      <p:grpSp>
        <p:nvGrpSpPr>
          <p:cNvPr id="415" name="Google Shape;415;p11"/>
          <p:cNvGrpSpPr/>
          <p:nvPr/>
        </p:nvGrpSpPr>
        <p:grpSpPr>
          <a:xfrm>
            <a:off x="1411679" y="5676900"/>
            <a:ext cx="16126191" cy="3414748"/>
            <a:chOff x="1411679" y="5676900"/>
            <a:chExt cx="16126191" cy="3414748"/>
          </a:xfrm>
        </p:grpSpPr>
        <p:pic>
          <p:nvPicPr>
            <p:cNvPr id="416" name="Google Shape;416;p1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4653950" y="6097134"/>
              <a:ext cx="2883920" cy="293256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17" name="Google Shape;417;p11"/>
            <p:cNvGrpSpPr/>
            <p:nvPr/>
          </p:nvGrpSpPr>
          <p:grpSpPr>
            <a:xfrm>
              <a:off x="1411679" y="5676900"/>
              <a:ext cx="11279838" cy="3414748"/>
              <a:chOff x="1411679" y="5676900"/>
              <a:chExt cx="11279838" cy="3414748"/>
            </a:xfrm>
          </p:grpSpPr>
          <p:sp>
            <p:nvSpPr>
              <p:cNvPr id="418" name="Google Shape;418;p11"/>
              <p:cNvSpPr/>
              <p:nvPr/>
            </p:nvSpPr>
            <p:spPr>
              <a:xfrm>
                <a:off x="1411679" y="5676900"/>
                <a:ext cx="11279838" cy="1290777"/>
              </a:xfrm>
              <a:custGeom>
                <a:rect b="b" l="l" r="r" t="t"/>
                <a:pathLst>
                  <a:path extrusionOk="0" h="1326984" w="8284526">
                    <a:moveTo>
                      <a:pt x="0" y="0"/>
                    </a:moveTo>
                    <a:lnTo>
                      <a:pt x="8284526" y="0"/>
                    </a:lnTo>
                    <a:lnTo>
                      <a:pt x="8284526" y="1326984"/>
                    </a:lnTo>
                    <a:lnTo>
                      <a:pt x="0" y="1326984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7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</p:sp>
          <p:sp>
            <p:nvSpPr>
              <p:cNvPr id="419" name="Google Shape;419;p11"/>
              <p:cNvSpPr txBox="1"/>
              <p:nvPr/>
            </p:nvSpPr>
            <p:spPr>
              <a:xfrm>
                <a:off x="3390179" y="5981700"/>
                <a:ext cx="6668221" cy="7185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2000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4314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Fashion Show</a:t>
                </a:r>
                <a:endParaRPr/>
              </a:p>
            </p:txBody>
          </p:sp>
          <p:sp>
            <p:nvSpPr>
              <p:cNvPr id="420" name="Google Shape;420;p11"/>
              <p:cNvSpPr txBox="1"/>
              <p:nvPr/>
            </p:nvSpPr>
            <p:spPr>
              <a:xfrm>
                <a:off x="1840860" y="7121878"/>
                <a:ext cx="7828561" cy="19697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📅 </a:t>
                </a:r>
                <a:r>
                  <a:rPr b="1"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19</a:t>
                </a:r>
                <a:r>
                  <a:rPr b="1" baseline="30000"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th</a:t>
                </a:r>
                <a:r>
                  <a:rPr b="1"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&amp; 20</a:t>
                </a:r>
                <a:r>
                  <a:rPr b="1" baseline="30000"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th</a:t>
                </a:r>
                <a:r>
                  <a:rPr b="1"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June 2026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🕔 </a:t>
                </a:r>
                <a:r>
                  <a:rPr b="1"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5.00 p.m. – 6.00 p.m</a:t>
                </a:r>
                <a:endParaRPr b="1" sz="3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BMICH – In front of  Hall C &amp; D </a:t>
                </a:r>
                <a:endParaRPr sz="3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21" name="Google Shape;421;p11"/>
              <p:cNvGrpSpPr/>
              <p:nvPr/>
            </p:nvGrpSpPr>
            <p:grpSpPr>
              <a:xfrm>
                <a:off x="1579632" y="5753100"/>
                <a:ext cx="1425414" cy="1077100"/>
                <a:chOff x="1579632" y="5981700"/>
                <a:chExt cx="1425414" cy="1077100"/>
              </a:xfrm>
            </p:grpSpPr>
            <p:sp>
              <p:nvSpPr>
                <p:cNvPr id="422" name="Google Shape;422;p11"/>
                <p:cNvSpPr/>
                <p:nvPr/>
              </p:nvSpPr>
              <p:spPr>
                <a:xfrm>
                  <a:off x="1579632" y="5981700"/>
                  <a:ext cx="1425414" cy="1077100"/>
                </a:xfrm>
                <a:prstGeom prst="ellipse">
                  <a:avLst/>
                </a:prstGeom>
                <a:gradFill>
                  <a:gsLst>
                    <a:gs pos="0">
                      <a:srgbClr val="FFBB82"/>
                    </a:gs>
                    <a:gs pos="35000">
                      <a:srgbClr val="FFCFA8"/>
                    </a:gs>
                    <a:gs pos="100000">
                      <a:srgbClr val="FFEBD9"/>
                    </a:gs>
                  </a:gsLst>
                  <a:lin ang="16200000" scaled="0"/>
                </a:gradFill>
                <a:ln cap="flat" cmpd="sng" w="9525">
                  <a:solidFill>
                    <a:srgbClr val="F5913F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0000">
                    <a:srgbClr val="000000">
                      <a:alpha val="37647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3" name="Google Shape;423;p11"/>
                <p:cNvSpPr/>
                <p:nvPr/>
              </p:nvSpPr>
              <p:spPr>
                <a:xfrm>
                  <a:off x="1676400" y="6134100"/>
                  <a:ext cx="1124048" cy="896304"/>
                </a:xfrm>
                <a:custGeom>
                  <a:rect b="b" l="l" r="r" t="t"/>
                  <a:pathLst>
                    <a:path extrusionOk="0" h="1246505" w="1246505">
                      <a:moveTo>
                        <a:pt x="0" y="0"/>
                      </a:moveTo>
                      <a:lnTo>
                        <a:pt x="1246505" y="0"/>
                      </a:lnTo>
                      <a:lnTo>
                        <a:pt x="1246505" y="1246505"/>
                      </a:lnTo>
                      <a:lnTo>
                        <a:pt x="0" y="124650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rotWithShape="1">
                  <a:blip r:embed="rId8">
                    <a:alphaModFix/>
                  </a:blip>
                  <a:stretch>
                    <a:fillRect b="3" l="0" r="3" t="0"/>
                  </a:stretch>
                </a:blip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9" name="Google Shape;429;p12"/>
          <p:cNvGrpSpPr/>
          <p:nvPr/>
        </p:nvGrpSpPr>
        <p:grpSpPr>
          <a:xfrm>
            <a:off x="645066" y="533484"/>
            <a:ext cx="17121878" cy="9047760"/>
            <a:chOff x="0" y="-9525"/>
            <a:chExt cx="3965667" cy="2095588"/>
          </a:xfrm>
        </p:grpSpPr>
        <p:sp>
          <p:nvSpPr>
            <p:cNvPr id="430" name="Google Shape;430;p12"/>
            <p:cNvSpPr/>
            <p:nvPr/>
          </p:nvSpPr>
          <p:spPr>
            <a:xfrm>
              <a:off x="0" y="0"/>
              <a:ext cx="3965667" cy="2086063"/>
            </a:xfrm>
            <a:custGeom>
              <a:rect b="b" l="l" r="r" t="t"/>
              <a:pathLst>
                <a:path extrusionOk="0" h="2086063" w="3965667">
                  <a:moveTo>
                    <a:pt x="8831" y="0"/>
                  </a:moveTo>
                  <a:lnTo>
                    <a:pt x="3956836" y="0"/>
                  </a:lnTo>
                  <a:cubicBezTo>
                    <a:pt x="3959178" y="0"/>
                    <a:pt x="3961424" y="930"/>
                    <a:pt x="3963080" y="2587"/>
                  </a:cubicBezTo>
                  <a:cubicBezTo>
                    <a:pt x="3964736" y="4243"/>
                    <a:pt x="3965667" y="6489"/>
                    <a:pt x="3965667" y="8831"/>
                  </a:cubicBezTo>
                  <a:lnTo>
                    <a:pt x="3965667" y="2077232"/>
                  </a:lnTo>
                  <a:cubicBezTo>
                    <a:pt x="3965667" y="2082109"/>
                    <a:pt x="3961713" y="2086063"/>
                    <a:pt x="3956836" y="2086063"/>
                  </a:cubicBezTo>
                  <a:lnTo>
                    <a:pt x="8831" y="2086063"/>
                  </a:lnTo>
                  <a:cubicBezTo>
                    <a:pt x="3954" y="2086063"/>
                    <a:pt x="0" y="2082109"/>
                    <a:pt x="0" y="2077232"/>
                  </a:cubicBezTo>
                  <a:lnTo>
                    <a:pt x="0" y="8831"/>
                  </a:lnTo>
                  <a:cubicBezTo>
                    <a:pt x="0" y="6489"/>
                    <a:pt x="930" y="4243"/>
                    <a:pt x="2587" y="2587"/>
                  </a:cubicBezTo>
                  <a:cubicBezTo>
                    <a:pt x="4243" y="930"/>
                    <a:pt x="6489" y="0"/>
                    <a:pt x="8831" y="0"/>
                  </a:cubicBezTo>
                  <a:close/>
                </a:path>
              </a:pathLst>
            </a:custGeom>
            <a:solidFill>
              <a:srgbClr val="00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12"/>
            <p:cNvSpPr txBox="1"/>
            <p:nvPr/>
          </p:nvSpPr>
          <p:spPr>
            <a:xfrm>
              <a:off x="0" y="-9525"/>
              <a:ext cx="3965667" cy="20955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2" name="Google Shape;432;p12"/>
          <p:cNvGrpSpPr/>
          <p:nvPr/>
        </p:nvGrpSpPr>
        <p:grpSpPr>
          <a:xfrm>
            <a:off x="1447800" y="2441606"/>
            <a:ext cx="14668134" cy="6102604"/>
            <a:chOff x="1447800" y="2441606"/>
            <a:chExt cx="14668134" cy="6102604"/>
          </a:xfrm>
        </p:grpSpPr>
        <p:grpSp>
          <p:nvGrpSpPr>
            <p:cNvPr id="433" name="Google Shape;433;p12"/>
            <p:cNvGrpSpPr/>
            <p:nvPr/>
          </p:nvGrpSpPr>
          <p:grpSpPr>
            <a:xfrm>
              <a:off x="1447800" y="2441606"/>
              <a:ext cx="11201400" cy="5078921"/>
              <a:chOff x="1447800" y="2441606"/>
              <a:chExt cx="11201400" cy="5078921"/>
            </a:xfrm>
          </p:grpSpPr>
          <p:pic>
            <p:nvPicPr>
              <p:cNvPr id="434" name="Google Shape;434;p12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447800" y="2441606"/>
                <a:ext cx="11201400" cy="171129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35" name="Google Shape;435;p12"/>
              <p:cNvSpPr txBox="1"/>
              <p:nvPr/>
            </p:nvSpPr>
            <p:spPr>
              <a:xfrm>
                <a:off x="3429000" y="2884606"/>
                <a:ext cx="6668221" cy="6260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2000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4314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Cultural Show</a:t>
                </a:r>
                <a:endParaRPr/>
              </a:p>
            </p:txBody>
          </p:sp>
          <p:sp>
            <p:nvSpPr>
              <p:cNvPr id="436" name="Google Shape;436;p12"/>
              <p:cNvSpPr/>
              <p:nvPr/>
            </p:nvSpPr>
            <p:spPr>
              <a:xfrm>
                <a:off x="1913039" y="2909728"/>
                <a:ext cx="775031" cy="775031"/>
              </a:xfrm>
              <a:custGeom>
                <a:rect b="b" l="l" r="r" t="t"/>
                <a:pathLst>
                  <a:path extrusionOk="0" h="1077849" w="1077849">
                    <a:moveTo>
                      <a:pt x="0" y="0"/>
                    </a:moveTo>
                    <a:lnTo>
                      <a:pt x="1077849" y="0"/>
                    </a:lnTo>
                    <a:lnTo>
                      <a:pt x="1077849" y="1077849"/>
                    </a:lnTo>
                    <a:lnTo>
                      <a:pt x="0" y="1077849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4">
                  <a:alphaModFix/>
                </a:blip>
                <a:stretch>
                  <a:fillRect b="-1" l="0" r="-1" t="0"/>
                </a:stretch>
              </a:blipFill>
              <a:ln>
                <a:noFill/>
              </a:ln>
            </p:spPr>
          </p:sp>
          <p:sp>
            <p:nvSpPr>
              <p:cNvPr id="437" name="Google Shape;437;p12"/>
              <p:cNvSpPr txBox="1"/>
              <p:nvPr/>
            </p:nvSpPr>
            <p:spPr>
              <a:xfrm>
                <a:off x="2257779" y="5384045"/>
                <a:ext cx="5342503" cy="21364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📅 </a:t>
                </a:r>
                <a:r>
                  <a:rPr b="1"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18</a:t>
                </a:r>
                <a:r>
                  <a:rPr b="1" baseline="30000"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th</a:t>
                </a:r>
                <a:r>
                  <a:rPr b="1"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June 2026</a:t>
                </a:r>
                <a:endParaRPr/>
              </a:p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🕔 </a:t>
                </a:r>
                <a:r>
                  <a:rPr b="1"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5.00 p.m. – 7.00 p.m.</a:t>
                </a:r>
                <a:endParaRPr/>
              </a:p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3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BMICH – Main Hall</a:t>
                </a:r>
                <a:endParaRPr b="1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438" name="Google Shape;438;p1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282230" y="4627358"/>
              <a:ext cx="7833704" cy="391685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39" name="Google Shape;439;p12"/>
          <p:cNvSpPr txBox="1"/>
          <p:nvPr/>
        </p:nvSpPr>
        <p:spPr>
          <a:xfrm>
            <a:off x="9206005" y="890353"/>
            <a:ext cx="8141615" cy="1114977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5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Parallel Events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5" name="Google Shape;445;p13"/>
          <p:cNvGrpSpPr/>
          <p:nvPr/>
        </p:nvGrpSpPr>
        <p:grpSpPr>
          <a:xfrm>
            <a:off x="566975" y="599058"/>
            <a:ext cx="17121878" cy="9047760"/>
            <a:chOff x="0" y="-9525"/>
            <a:chExt cx="3965667" cy="2095588"/>
          </a:xfrm>
        </p:grpSpPr>
        <p:sp>
          <p:nvSpPr>
            <p:cNvPr id="446" name="Google Shape;446;p13"/>
            <p:cNvSpPr/>
            <p:nvPr/>
          </p:nvSpPr>
          <p:spPr>
            <a:xfrm>
              <a:off x="0" y="0"/>
              <a:ext cx="3965667" cy="2086063"/>
            </a:xfrm>
            <a:custGeom>
              <a:rect b="b" l="l" r="r" t="t"/>
              <a:pathLst>
                <a:path extrusionOk="0" h="2086063" w="3965667">
                  <a:moveTo>
                    <a:pt x="8831" y="0"/>
                  </a:moveTo>
                  <a:lnTo>
                    <a:pt x="3956836" y="0"/>
                  </a:lnTo>
                  <a:cubicBezTo>
                    <a:pt x="3959178" y="0"/>
                    <a:pt x="3961424" y="930"/>
                    <a:pt x="3963080" y="2587"/>
                  </a:cubicBezTo>
                  <a:cubicBezTo>
                    <a:pt x="3964736" y="4243"/>
                    <a:pt x="3965667" y="6489"/>
                    <a:pt x="3965667" y="8831"/>
                  </a:cubicBezTo>
                  <a:lnTo>
                    <a:pt x="3965667" y="2077232"/>
                  </a:lnTo>
                  <a:cubicBezTo>
                    <a:pt x="3965667" y="2082109"/>
                    <a:pt x="3961713" y="2086063"/>
                    <a:pt x="3956836" y="2086063"/>
                  </a:cubicBezTo>
                  <a:lnTo>
                    <a:pt x="8831" y="2086063"/>
                  </a:lnTo>
                  <a:cubicBezTo>
                    <a:pt x="3954" y="2086063"/>
                    <a:pt x="0" y="2082109"/>
                    <a:pt x="0" y="2077232"/>
                  </a:cubicBezTo>
                  <a:lnTo>
                    <a:pt x="0" y="8831"/>
                  </a:lnTo>
                  <a:cubicBezTo>
                    <a:pt x="0" y="6489"/>
                    <a:pt x="930" y="4243"/>
                    <a:pt x="2587" y="2587"/>
                  </a:cubicBezTo>
                  <a:cubicBezTo>
                    <a:pt x="4243" y="930"/>
                    <a:pt x="6489" y="0"/>
                    <a:pt x="8831" y="0"/>
                  </a:cubicBezTo>
                  <a:close/>
                </a:path>
              </a:pathLst>
            </a:custGeom>
            <a:solidFill>
              <a:srgbClr val="00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13"/>
            <p:cNvSpPr txBox="1"/>
            <p:nvPr/>
          </p:nvSpPr>
          <p:spPr>
            <a:xfrm>
              <a:off x="0" y="-9525"/>
              <a:ext cx="3965667" cy="20955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8" name="Google Shape;448;p13"/>
          <p:cNvSpPr txBox="1"/>
          <p:nvPr/>
        </p:nvSpPr>
        <p:spPr>
          <a:xfrm>
            <a:off x="9206005" y="890353"/>
            <a:ext cx="8141615" cy="1114977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5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Parallel Events</a:t>
            </a:r>
            <a:endParaRPr/>
          </a:p>
        </p:txBody>
      </p:sp>
      <p:grpSp>
        <p:nvGrpSpPr>
          <p:cNvPr id="449" name="Google Shape;449;p13"/>
          <p:cNvGrpSpPr/>
          <p:nvPr/>
        </p:nvGrpSpPr>
        <p:grpSpPr>
          <a:xfrm>
            <a:off x="934504" y="1719332"/>
            <a:ext cx="14786615" cy="4459237"/>
            <a:chOff x="934504" y="1719332"/>
            <a:chExt cx="14786615" cy="4459237"/>
          </a:xfrm>
        </p:grpSpPr>
        <p:sp>
          <p:nvSpPr>
            <p:cNvPr id="450" name="Google Shape;450;p13"/>
            <p:cNvSpPr/>
            <p:nvPr/>
          </p:nvSpPr>
          <p:spPr>
            <a:xfrm>
              <a:off x="934504" y="1719332"/>
              <a:ext cx="9104910" cy="1326984"/>
            </a:xfrm>
            <a:custGeom>
              <a:rect b="b" l="l" r="r" t="t"/>
              <a:pathLst>
                <a:path extrusionOk="0" h="1326984" w="8284526">
                  <a:moveTo>
                    <a:pt x="0" y="0"/>
                  </a:moveTo>
                  <a:lnTo>
                    <a:pt x="8284526" y="0"/>
                  </a:lnTo>
                  <a:lnTo>
                    <a:pt x="8284526" y="1326984"/>
                  </a:lnTo>
                  <a:lnTo>
                    <a:pt x="0" y="13269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51" name="Google Shape;451;p13"/>
            <p:cNvSpPr txBox="1"/>
            <p:nvPr/>
          </p:nvSpPr>
          <p:spPr>
            <a:xfrm>
              <a:off x="2522455" y="2109754"/>
              <a:ext cx="6162068" cy="6260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314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B2B Meetings</a:t>
              </a:r>
              <a:endParaRPr/>
            </a:p>
          </p:txBody>
        </p:sp>
        <p:pic>
          <p:nvPicPr>
            <p:cNvPr id="452" name="Google Shape;452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61196" y="1836383"/>
              <a:ext cx="1113027" cy="1021117"/>
            </a:xfrm>
            <a:prstGeom prst="ellipse">
              <a:avLst/>
            </a:prstGeom>
            <a:noFill/>
            <a:ln cap="rnd" cmpd="sng" w="9525">
              <a:solidFill>
                <a:srgbClr val="33333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381000" sx="-80000" rotWithShape="0" dir="5400000" dist="292100" sy="-18000">
                <a:srgbClr val="000000">
                  <a:alpha val="21960"/>
                </a:srgbClr>
              </a:outerShdw>
            </a:effectLst>
          </p:spPr>
        </p:pic>
        <p:pic>
          <p:nvPicPr>
            <p:cNvPr id="453" name="Google Shape;453;p13"/>
            <p:cNvPicPr preferRelativeResize="0"/>
            <p:nvPr/>
          </p:nvPicPr>
          <p:blipFill rotWithShape="1">
            <a:blip r:embed="rId5">
              <a:alphaModFix/>
            </a:blip>
            <a:srcRect b="13773" l="13436" r="0" t="0"/>
            <a:stretch/>
          </p:blipFill>
          <p:spPr>
            <a:xfrm>
              <a:off x="11444418" y="4013994"/>
              <a:ext cx="4276700" cy="2164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4" name="Google Shape;454;p1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1444418" y="2042480"/>
              <a:ext cx="4276701" cy="200796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5" name="Google Shape;455;p13"/>
            <p:cNvSpPr txBox="1"/>
            <p:nvPr/>
          </p:nvSpPr>
          <p:spPr>
            <a:xfrm>
              <a:off x="1629932" y="3116077"/>
              <a:ext cx="11696568" cy="21544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📅 18</a:t>
              </a:r>
              <a:r>
                <a:rPr b="1" baseline="30000" lang="en-US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th</a:t>
              </a:r>
              <a:r>
                <a:rPr b="1" lang="en-US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June 2026 🕔 1.00 p.m. – 3.00 p.m</a:t>
              </a:r>
              <a:endParaRPr b="1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📅 19</a:t>
              </a:r>
              <a:r>
                <a:rPr b="1" baseline="30000" lang="en-US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th</a:t>
              </a:r>
              <a:r>
                <a:rPr b="1" lang="en-US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-20</a:t>
              </a:r>
              <a:r>
                <a:rPr b="1" baseline="30000" lang="en-US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st</a:t>
              </a:r>
              <a:r>
                <a:rPr b="1" lang="en-US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June 2026-🕔 10.00 p.m. – 12.00p.m and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🕔 1.00 p.m. – 3.00 p.m</a:t>
              </a:r>
              <a:endParaRPr b="1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📅 21</a:t>
              </a:r>
              <a:r>
                <a:rPr b="1" baseline="30000" lang="en-US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st</a:t>
              </a:r>
              <a:r>
                <a:rPr b="1" lang="en-US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 June 2026 -🕔 10.00 p.m. – 12.00 p.m.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BMICH –  Lotus  Hall</a:t>
              </a:r>
              <a:endParaRPr b="1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6" name="Google Shape;456;p13"/>
          <p:cNvGrpSpPr/>
          <p:nvPr/>
        </p:nvGrpSpPr>
        <p:grpSpPr>
          <a:xfrm>
            <a:off x="892618" y="6178569"/>
            <a:ext cx="15789908" cy="2938082"/>
            <a:chOff x="892618" y="6178569"/>
            <a:chExt cx="15789908" cy="2938082"/>
          </a:xfrm>
        </p:grpSpPr>
        <p:sp>
          <p:nvSpPr>
            <p:cNvPr id="457" name="Google Shape;457;p13"/>
            <p:cNvSpPr/>
            <p:nvPr/>
          </p:nvSpPr>
          <p:spPr>
            <a:xfrm>
              <a:off x="892618" y="6178569"/>
              <a:ext cx="9775381" cy="1326984"/>
            </a:xfrm>
            <a:custGeom>
              <a:rect b="b" l="l" r="r" t="t"/>
              <a:pathLst>
                <a:path extrusionOk="0" h="1326984" w="8284526">
                  <a:moveTo>
                    <a:pt x="0" y="0"/>
                  </a:moveTo>
                  <a:lnTo>
                    <a:pt x="8284526" y="0"/>
                  </a:lnTo>
                  <a:lnTo>
                    <a:pt x="8284526" y="1326984"/>
                  </a:lnTo>
                  <a:lnTo>
                    <a:pt x="0" y="13269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58" name="Google Shape;458;p13"/>
            <p:cNvSpPr txBox="1"/>
            <p:nvPr/>
          </p:nvSpPr>
          <p:spPr>
            <a:xfrm>
              <a:off x="2210082" y="6529026"/>
              <a:ext cx="6162068" cy="6260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314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New Product Pitch</a:t>
              </a:r>
              <a:endParaRPr/>
            </a:p>
          </p:txBody>
        </p:sp>
        <p:pic>
          <p:nvPicPr>
            <p:cNvPr id="459" name="Google Shape;459;p1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085642" y="6286500"/>
              <a:ext cx="1088581" cy="1088581"/>
            </a:xfrm>
            <a:prstGeom prst="ellipse">
              <a:avLst/>
            </a:prstGeom>
            <a:noFill/>
            <a:ln cap="rnd" cmpd="sng" w="9525">
              <a:solidFill>
                <a:srgbClr val="33333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381000" sx="-80000" rotWithShape="0" dir="5400000" dist="292100" sy="-18000">
                <a:srgbClr val="000000">
                  <a:alpha val="21960"/>
                </a:srgbClr>
              </a:outerShdw>
            </a:effectLst>
          </p:spPr>
        </p:pic>
        <p:pic>
          <p:nvPicPr>
            <p:cNvPr id="460" name="Google Shape;460;p1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1435951" y="6178569"/>
              <a:ext cx="5246575" cy="293808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1" name="Google Shape;461;p13"/>
            <p:cNvSpPr txBox="1"/>
            <p:nvPr/>
          </p:nvSpPr>
          <p:spPr>
            <a:xfrm>
              <a:off x="1605474" y="7772425"/>
              <a:ext cx="11696568" cy="8617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📅 18</a:t>
              </a:r>
              <a:r>
                <a:rPr b="1" baseline="30000" lang="en-US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th – </a:t>
              </a:r>
              <a:r>
                <a:rPr b="1" lang="en-US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21</a:t>
              </a:r>
              <a:r>
                <a:rPr b="1" baseline="30000" lang="en-US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st</a:t>
              </a:r>
              <a:r>
                <a:rPr b="1" lang="en-US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June 2026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BMICH –  Lobby Area Hall A &amp; B</a:t>
              </a:r>
              <a:endParaRPr b="1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14"/>
          <p:cNvSpPr txBox="1"/>
          <p:nvPr/>
        </p:nvSpPr>
        <p:spPr>
          <a:xfrm>
            <a:off x="838200" y="800100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>
                <a:solidFill>
                  <a:srgbClr val="002060"/>
                </a:solidFill>
                <a:latin typeface="Archivo Black"/>
                <a:ea typeface="Archivo Black"/>
                <a:cs typeface="Archivo Black"/>
                <a:sym typeface="Archivo Black"/>
              </a:rPr>
              <a:t>BUYER &amp; INVESTOR ATTRACTION</a:t>
            </a:r>
            <a:endParaRPr/>
          </a:p>
        </p:txBody>
      </p:sp>
      <p:graphicFrame>
        <p:nvGraphicFramePr>
          <p:cNvPr id="467" name="Google Shape;467;p14"/>
          <p:cNvGraphicFramePr/>
          <p:nvPr/>
        </p:nvGraphicFramePr>
        <p:xfrm>
          <a:off x="838200" y="354719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{A0034057-5D6D-464F-814F-1D8C6B67EED1}</a:tableStyleId>
              </a:tblPr>
              <a:tblGrid>
                <a:gridCol w="5715000"/>
                <a:gridCol w="5715000"/>
              </a:tblGrid>
              <a:tr h="769250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Verdana"/>
                        <a:buNone/>
                      </a:pPr>
                      <a:r>
                        <a:rPr b="1" lang="en-US" sz="3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Number of Targeted buyers by Regions </a:t>
                      </a:r>
                      <a:endParaRPr/>
                    </a:p>
                  </a:txBody>
                  <a:tcPr marT="34800" marB="34800" marR="69575" marL="69575" anchor="ctr">
                    <a:noFill/>
                  </a:tcPr>
                </a:tc>
                <a:tc hMerge="1"/>
              </a:tr>
              <a:tr h="698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2800"/>
                        <a:buFont typeface="Verdana"/>
                        <a:buNone/>
                      </a:pPr>
                      <a:r>
                        <a:rPr b="1" lang="en-US" sz="2800" u="none" cap="none" strike="noStrike">
                          <a:solidFill>
                            <a:schemeClr val="accent5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Region</a:t>
                      </a:r>
                      <a:endParaRPr/>
                    </a:p>
                  </a:txBody>
                  <a:tcPr marT="34800" marB="34800" marR="69575" marL="69575" anchor="ctr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2800"/>
                        <a:buFont typeface="Verdana"/>
                        <a:buNone/>
                      </a:pPr>
                      <a:r>
                        <a:rPr b="1" lang="en-US" sz="2800" u="none" cap="none" strike="noStrike">
                          <a:solidFill>
                            <a:schemeClr val="accent5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Target </a:t>
                      </a:r>
                      <a:endParaRPr/>
                    </a:p>
                  </a:txBody>
                  <a:tcPr marT="34800" marB="34800" marR="69575" marL="69575" anchor="ctr">
                    <a:noFill/>
                  </a:tcPr>
                </a:tc>
              </a:tr>
              <a:tr h="698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Verdana"/>
                        <a:buNone/>
                      </a:pPr>
                      <a:r>
                        <a:rPr lang="en-US" sz="28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Asia &amp; Pacific </a:t>
                      </a:r>
                      <a:endParaRPr/>
                    </a:p>
                  </a:txBody>
                  <a:tcPr marT="34800" marB="34800" marR="69575" marL="69575" anchor="ctr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Verdana"/>
                        <a:buNone/>
                      </a:pPr>
                      <a:r>
                        <a:rPr lang="en-US" sz="28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500</a:t>
                      </a:r>
                      <a:endParaRPr/>
                    </a:p>
                  </a:txBody>
                  <a:tcPr marT="34800" marB="34800" marR="69575" marL="69575" anchor="ctr">
                    <a:noFill/>
                  </a:tcPr>
                </a:tc>
              </a:tr>
              <a:tr h="698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Verdana"/>
                        <a:buNone/>
                      </a:pPr>
                      <a:r>
                        <a:rPr lang="en-US" sz="28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Europe </a:t>
                      </a:r>
                      <a:endParaRPr/>
                    </a:p>
                  </a:txBody>
                  <a:tcPr marT="34800" marB="34800" marR="69575" marL="69575" anchor="ctr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Verdana"/>
                        <a:buNone/>
                      </a:pPr>
                      <a:r>
                        <a:rPr lang="en-US" sz="28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500</a:t>
                      </a:r>
                      <a:endParaRPr sz="28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4800" marB="34800" marR="69575" marL="69575" anchor="ctr">
                    <a:noFill/>
                  </a:tcPr>
                </a:tc>
              </a:tr>
              <a:tr h="617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Verdana"/>
                        <a:buNone/>
                      </a:pPr>
                      <a:r>
                        <a:rPr lang="en-US" sz="28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Americas</a:t>
                      </a:r>
                      <a:endParaRPr/>
                    </a:p>
                  </a:txBody>
                  <a:tcPr marT="34800" marB="34800" marR="69575" marL="69575" anchor="ctr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Verdana"/>
                        <a:buNone/>
                      </a:pPr>
                      <a:r>
                        <a:rPr lang="en-US" sz="28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400</a:t>
                      </a:r>
                      <a:endParaRPr/>
                    </a:p>
                  </a:txBody>
                  <a:tcPr marT="34800" marB="34800" marR="69575" marL="69575" anchor="ctr">
                    <a:noFill/>
                  </a:tcPr>
                </a:tc>
              </a:tr>
              <a:tr h="698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Verdana"/>
                        <a:buNone/>
                      </a:pPr>
                      <a:r>
                        <a:rPr lang="en-US" sz="28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Middle east , Russia, CIS</a:t>
                      </a:r>
                      <a:endParaRPr/>
                    </a:p>
                  </a:txBody>
                  <a:tcPr marT="34800" marB="34800" marR="69575" marL="69575" anchor="ctr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Verdana"/>
                        <a:buNone/>
                      </a:pPr>
                      <a:r>
                        <a:rPr lang="en-US" sz="28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300</a:t>
                      </a:r>
                      <a:endParaRPr/>
                    </a:p>
                  </a:txBody>
                  <a:tcPr marT="34800" marB="34800" marR="69575" marL="69575" anchor="ctr">
                    <a:noFill/>
                  </a:tcPr>
                </a:tc>
              </a:tr>
              <a:tr h="698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Verdana"/>
                        <a:buNone/>
                      </a:pPr>
                      <a:r>
                        <a:rPr lang="en-US" sz="28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Africa </a:t>
                      </a:r>
                      <a:endParaRPr/>
                    </a:p>
                  </a:txBody>
                  <a:tcPr marT="34800" marB="34800" marR="69575" marL="69575" anchor="ctr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Verdana"/>
                        <a:buNone/>
                      </a:pPr>
                      <a:r>
                        <a:rPr lang="en-US" sz="28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100</a:t>
                      </a:r>
                      <a:endParaRPr/>
                    </a:p>
                  </a:txBody>
                  <a:tcPr marT="34800" marB="34800" marR="69575" marL="69575" anchor="ctr">
                    <a:noFill/>
                  </a:tcPr>
                </a:tc>
              </a:tr>
            </a:tbl>
          </a:graphicData>
        </a:graphic>
      </p:graphicFrame>
      <p:sp>
        <p:nvSpPr>
          <p:cNvPr id="468" name="Google Shape;468;p14"/>
          <p:cNvSpPr/>
          <p:nvPr/>
        </p:nvSpPr>
        <p:spPr>
          <a:xfrm>
            <a:off x="1441450" y="1600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69" name="Google Shape;469;p14"/>
          <p:cNvGrpSpPr/>
          <p:nvPr/>
        </p:nvGrpSpPr>
        <p:grpSpPr>
          <a:xfrm>
            <a:off x="0" y="9325666"/>
            <a:ext cx="18288000" cy="999434"/>
            <a:chOff x="0" y="-9525"/>
            <a:chExt cx="4004423" cy="496425"/>
          </a:xfrm>
        </p:grpSpPr>
        <p:sp>
          <p:nvSpPr>
            <p:cNvPr id="470" name="Google Shape;470;p14"/>
            <p:cNvSpPr/>
            <p:nvPr/>
          </p:nvSpPr>
          <p:spPr>
            <a:xfrm>
              <a:off x="0" y="0"/>
              <a:ext cx="4004423" cy="486900"/>
            </a:xfrm>
            <a:custGeom>
              <a:rect b="b" l="l" r="r" t="t"/>
              <a:pathLst>
                <a:path extrusionOk="0" h="486900" w="4004423">
                  <a:moveTo>
                    <a:pt x="7770" y="0"/>
                  </a:moveTo>
                  <a:lnTo>
                    <a:pt x="3996653" y="0"/>
                  </a:lnTo>
                  <a:cubicBezTo>
                    <a:pt x="3998714" y="0"/>
                    <a:pt x="4000690" y="819"/>
                    <a:pt x="4002147" y="2276"/>
                  </a:cubicBezTo>
                  <a:cubicBezTo>
                    <a:pt x="4003604" y="3733"/>
                    <a:pt x="4004423" y="5709"/>
                    <a:pt x="4004423" y="7770"/>
                  </a:cubicBezTo>
                  <a:lnTo>
                    <a:pt x="4004423" y="479130"/>
                  </a:lnTo>
                  <a:cubicBezTo>
                    <a:pt x="4004423" y="483421"/>
                    <a:pt x="4000945" y="486900"/>
                    <a:pt x="3996653" y="486900"/>
                  </a:cubicBezTo>
                  <a:lnTo>
                    <a:pt x="7770" y="486900"/>
                  </a:lnTo>
                  <a:cubicBezTo>
                    <a:pt x="3479" y="486900"/>
                    <a:pt x="0" y="483421"/>
                    <a:pt x="0" y="479130"/>
                  </a:cubicBezTo>
                  <a:lnTo>
                    <a:pt x="0" y="7770"/>
                  </a:lnTo>
                  <a:cubicBezTo>
                    <a:pt x="0" y="3479"/>
                    <a:pt x="3479" y="0"/>
                    <a:pt x="7770" y="0"/>
                  </a:cubicBezTo>
                  <a:close/>
                </a:path>
              </a:pathLst>
            </a:custGeom>
            <a:solidFill>
              <a:srgbClr val="00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14"/>
            <p:cNvSpPr txBox="1"/>
            <p:nvPr/>
          </p:nvSpPr>
          <p:spPr>
            <a:xfrm>
              <a:off x="0" y="-9525"/>
              <a:ext cx="4004423" cy="496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2" name="Google Shape;472;p14"/>
          <p:cNvGrpSpPr/>
          <p:nvPr/>
        </p:nvGrpSpPr>
        <p:grpSpPr>
          <a:xfrm>
            <a:off x="0" y="-18637"/>
            <a:ext cx="18288002" cy="513937"/>
            <a:chOff x="0" y="-20424"/>
            <a:chExt cx="25346997" cy="563214"/>
          </a:xfrm>
        </p:grpSpPr>
        <p:grpSp>
          <p:nvGrpSpPr>
            <p:cNvPr id="473" name="Google Shape;473;p14"/>
            <p:cNvGrpSpPr/>
            <p:nvPr/>
          </p:nvGrpSpPr>
          <p:grpSpPr>
            <a:xfrm>
              <a:off x="0" y="-20424"/>
              <a:ext cx="6336751" cy="563214"/>
              <a:chOff x="0" y="-9525"/>
              <a:chExt cx="2955161" cy="262657"/>
            </a:xfrm>
          </p:grpSpPr>
          <p:sp>
            <p:nvSpPr>
              <p:cNvPr id="474" name="Google Shape;474;p14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43A9D0"/>
              </a:solidFill>
              <a:ln>
                <a:noFill/>
              </a:ln>
            </p:spPr>
          </p:sp>
          <p:sp>
            <p:nvSpPr>
              <p:cNvPr id="475" name="Google Shape;475;p14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76" name="Google Shape;476;p14"/>
            <p:cNvGrpSpPr/>
            <p:nvPr/>
          </p:nvGrpSpPr>
          <p:grpSpPr>
            <a:xfrm>
              <a:off x="6336749" y="-20424"/>
              <a:ext cx="6336751" cy="563214"/>
              <a:chOff x="0" y="-9525"/>
              <a:chExt cx="2955161" cy="262657"/>
            </a:xfrm>
          </p:grpSpPr>
          <p:sp>
            <p:nvSpPr>
              <p:cNvPr id="477" name="Google Shape;477;p14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30B674"/>
              </a:solidFill>
              <a:ln>
                <a:noFill/>
              </a:ln>
            </p:spPr>
          </p:sp>
          <p:sp>
            <p:nvSpPr>
              <p:cNvPr id="478" name="Google Shape;478;p14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79" name="Google Shape;479;p14"/>
            <p:cNvGrpSpPr/>
            <p:nvPr/>
          </p:nvGrpSpPr>
          <p:grpSpPr>
            <a:xfrm>
              <a:off x="12673497" y="-20424"/>
              <a:ext cx="6336751" cy="563214"/>
              <a:chOff x="0" y="-9525"/>
              <a:chExt cx="2955161" cy="262657"/>
            </a:xfrm>
          </p:grpSpPr>
          <p:sp>
            <p:nvSpPr>
              <p:cNvPr id="480" name="Google Shape;480;p14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F9A620"/>
              </a:solidFill>
              <a:ln>
                <a:noFill/>
              </a:ln>
            </p:spPr>
          </p:sp>
          <p:sp>
            <p:nvSpPr>
              <p:cNvPr id="481" name="Google Shape;481;p14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2" name="Google Shape;482;p14"/>
            <p:cNvGrpSpPr/>
            <p:nvPr/>
          </p:nvGrpSpPr>
          <p:grpSpPr>
            <a:xfrm>
              <a:off x="19010246" y="-20424"/>
              <a:ext cx="6336751" cy="563214"/>
              <a:chOff x="0" y="-9525"/>
              <a:chExt cx="2955161" cy="262657"/>
            </a:xfrm>
          </p:grpSpPr>
          <p:sp>
            <p:nvSpPr>
              <p:cNvPr id="483" name="Google Shape;483;p14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EE413F"/>
              </a:solidFill>
              <a:ln>
                <a:noFill/>
              </a:ln>
            </p:spPr>
          </p:sp>
          <p:sp>
            <p:nvSpPr>
              <p:cNvPr id="484" name="Google Shape;484;p14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85" name="Google Shape;485;p14"/>
          <p:cNvSpPr txBox="1"/>
          <p:nvPr/>
        </p:nvSpPr>
        <p:spPr>
          <a:xfrm>
            <a:off x="838200" y="2316838"/>
            <a:ext cx="9912350" cy="784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0099CC"/>
                </a:solidFill>
                <a:latin typeface="Calibri"/>
                <a:ea typeface="Calibri"/>
                <a:cs typeface="Calibri"/>
                <a:sym typeface="Calibri"/>
              </a:rPr>
              <a:t>Target 1500+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15"/>
          <p:cNvSpPr/>
          <p:nvPr/>
        </p:nvSpPr>
        <p:spPr>
          <a:xfrm>
            <a:off x="38100" y="6445834"/>
            <a:ext cx="18288000" cy="45339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75000"/>
            </a:blip>
            <a:stretch>
              <a:fillRect b="0" l="0" r="0" t="-186721"/>
            </a:stretch>
          </a:blipFill>
          <a:ln>
            <a:noFill/>
          </a:ln>
        </p:spPr>
      </p:sp>
      <p:sp>
        <p:nvSpPr>
          <p:cNvPr id="491" name="Google Shape;491;p15"/>
          <p:cNvSpPr/>
          <p:nvPr/>
        </p:nvSpPr>
        <p:spPr>
          <a:xfrm>
            <a:off x="0" y="1140062"/>
            <a:ext cx="16933332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002060"/>
                </a:solidFill>
                <a:latin typeface="Archivo Black"/>
                <a:ea typeface="Archivo Black"/>
                <a:cs typeface="Archivo Black"/>
                <a:sym typeface="Archivo Black"/>
              </a:rPr>
              <a:t>Buyer Facilitation &amp; Opportunities</a:t>
            </a:r>
            <a:endParaRPr sz="6000">
              <a:solidFill>
                <a:srgbClr val="00206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492" name="Google Shape;492;p15"/>
          <p:cNvSpPr txBox="1"/>
          <p:nvPr/>
        </p:nvSpPr>
        <p:spPr>
          <a:xfrm>
            <a:off x="234062" y="2450647"/>
            <a:ext cx="13075024" cy="76149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1" marL="778935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2800"/>
              <a:buFont typeface="Noto Sans Symbols"/>
              <a:buChar char="❑"/>
            </a:pPr>
            <a:r>
              <a:rPr b="1" i="0" lang="en-US" sz="2800" u="none" cap="none" strike="noStrike">
                <a:solidFill>
                  <a:srgbClr val="FF3300"/>
                </a:solidFill>
                <a:latin typeface="Verdana"/>
                <a:ea typeface="Verdana"/>
                <a:cs typeface="Verdana"/>
                <a:sym typeface="Verdana"/>
              </a:rPr>
              <a:t>Complimentary accommodation </a:t>
            </a:r>
            <a:r>
              <a:rPr b="1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at a star-class hotel  for </a:t>
            </a:r>
            <a:r>
              <a:rPr b="1" i="0" lang="en-US" sz="2800" u="none" cap="none" strike="noStrike">
                <a:solidFill>
                  <a:srgbClr val="FF3300"/>
                </a:solidFill>
                <a:latin typeface="Verdana"/>
                <a:ea typeface="Verdana"/>
                <a:cs typeface="Verdana"/>
                <a:sym typeface="Verdana"/>
              </a:rPr>
              <a:t>qualified buyers </a:t>
            </a:r>
            <a:r>
              <a:rPr b="1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on a first-come, first-served basis </a:t>
            </a:r>
            <a:endParaRPr/>
          </a:p>
          <a:p>
            <a:pPr indent="-457200" lvl="1" marL="778935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❑"/>
            </a:pPr>
            <a:r>
              <a:rPr b="1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Attractive accommodation packages ( </a:t>
            </a:r>
            <a:r>
              <a:rPr b="1" i="0" lang="en-US" sz="2800" u="none" cap="none" strike="noStrike">
                <a:solidFill>
                  <a:srgbClr val="FF3300"/>
                </a:solidFill>
                <a:latin typeface="Verdana"/>
                <a:ea typeface="Verdana"/>
                <a:cs typeface="Verdana"/>
                <a:sym typeface="Verdana"/>
              </a:rPr>
              <a:t>links for discounted hotels &amp; airfare</a:t>
            </a:r>
            <a:r>
              <a:rPr b="1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) specially arranged for other registered international buyers</a:t>
            </a:r>
            <a:endParaRPr/>
          </a:p>
          <a:p>
            <a:pPr indent="-457200" lvl="1" marL="778935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❑"/>
            </a:pPr>
            <a:r>
              <a:rPr b="1" i="0" lang="en-US" sz="2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Special package for </a:t>
            </a:r>
            <a:r>
              <a:rPr b="1" i="0" lang="en-US" sz="2800" u="none" cap="none" strike="noStrike">
                <a:solidFill>
                  <a:srgbClr val="FF3300"/>
                </a:solidFill>
                <a:latin typeface="Verdana"/>
                <a:ea typeface="Verdana"/>
                <a:cs typeface="Verdana"/>
                <a:sym typeface="Verdana"/>
              </a:rPr>
              <a:t>coordinating officers handling a group of delegates</a:t>
            </a:r>
            <a:endParaRPr/>
          </a:p>
          <a:p>
            <a:pPr indent="-457200" lvl="1" marL="778935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❑"/>
            </a:pPr>
            <a:r>
              <a:rPr b="1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Special package for </a:t>
            </a:r>
            <a:r>
              <a:rPr b="1" i="0" lang="en-US" sz="2800" u="none" cap="none" strike="noStrike">
                <a:solidFill>
                  <a:srgbClr val="FF3300"/>
                </a:solidFill>
                <a:latin typeface="Verdana"/>
                <a:ea typeface="Verdana"/>
                <a:cs typeface="Verdana"/>
                <a:sym typeface="Verdana"/>
              </a:rPr>
              <a:t>International journalists </a:t>
            </a:r>
            <a:endParaRPr/>
          </a:p>
          <a:p>
            <a:pPr indent="0" lvl="1" marL="321735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493" name="Google Shape;493;p15"/>
          <p:cNvGrpSpPr/>
          <p:nvPr/>
        </p:nvGrpSpPr>
        <p:grpSpPr>
          <a:xfrm>
            <a:off x="0" y="9325666"/>
            <a:ext cx="18288000" cy="999434"/>
            <a:chOff x="0" y="-9525"/>
            <a:chExt cx="4004423" cy="496425"/>
          </a:xfrm>
        </p:grpSpPr>
        <p:sp>
          <p:nvSpPr>
            <p:cNvPr id="494" name="Google Shape;494;p15"/>
            <p:cNvSpPr/>
            <p:nvPr/>
          </p:nvSpPr>
          <p:spPr>
            <a:xfrm>
              <a:off x="0" y="0"/>
              <a:ext cx="4004423" cy="486900"/>
            </a:xfrm>
            <a:custGeom>
              <a:rect b="b" l="l" r="r" t="t"/>
              <a:pathLst>
                <a:path extrusionOk="0" h="486900" w="4004423">
                  <a:moveTo>
                    <a:pt x="7770" y="0"/>
                  </a:moveTo>
                  <a:lnTo>
                    <a:pt x="3996653" y="0"/>
                  </a:lnTo>
                  <a:cubicBezTo>
                    <a:pt x="3998714" y="0"/>
                    <a:pt x="4000690" y="819"/>
                    <a:pt x="4002147" y="2276"/>
                  </a:cubicBezTo>
                  <a:cubicBezTo>
                    <a:pt x="4003604" y="3733"/>
                    <a:pt x="4004423" y="5709"/>
                    <a:pt x="4004423" y="7770"/>
                  </a:cubicBezTo>
                  <a:lnTo>
                    <a:pt x="4004423" y="479130"/>
                  </a:lnTo>
                  <a:cubicBezTo>
                    <a:pt x="4004423" y="483421"/>
                    <a:pt x="4000945" y="486900"/>
                    <a:pt x="3996653" y="486900"/>
                  </a:cubicBezTo>
                  <a:lnTo>
                    <a:pt x="7770" y="486900"/>
                  </a:lnTo>
                  <a:cubicBezTo>
                    <a:pt x="3479" y="486900"/>
                    <a:pt x="0" y="483421"/>
                    <a:pt x="0" y="479130"/>
                  </a:cubicBezTo>
                  <a:lnTo>
                    <a:pt x="0" y="7770"/>
                  </a:lnTo>
                  <a:cubicBezTo>
                    <a:pt x="0" y="3479"/>
                    <a:pt x="3479" y="0"/>
                    <a:pt x="7770" y="0"/>
                  </a:cubicBezTo>
                  <a:close/>
                </a:path>
              </a:pathLst>
            </a:custGeom>
            <a:solidFill>
              <a:srgbClr val="00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15"/>
            <p:cNvSpPr txBox="1"/>
            <p:nvPr/>
          </p:nvSpPr>
          <p:spPr>
            <a:xfrm>
              <a:off x="0" y="-9525"/>
              <a:ext cx="4004423" cy="496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96" name="Google Shape;49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715999" y="2389279"/>
            <a:ext cx="4073750" cy="2717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206967" y="5023225"/>
            <a:ext cx="3205188" cy="3205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15"/>
          <p:cNvPicPr preferRelativeResize="0"/>
          <p:nvPr/>
        </p:nvPicPr>
        <p:blipFill rotWithShape="1">
          <a:blip r:embed="rId6">
            <a:alphaModFix/>
          </a:blip>
          <a:srcRect b="0" l="7364" r="0" t="0"/>
          <a:stretch/>
        </p:blipFill>
        <p:spPr>
          <a:xfrm>
            <a:off x="13469879" y="7160752"/>
            <a:ext cx="2972530" cy="21353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99" name="Google Shape;499;p15"/>
          <p:cNvGrpSpPr/>
          <p:nvPr/>
        </p:nvGrpSpPr>
        <p:grpSpPr>
          <a:xfrm>
            <a:off x="0" y="-18637"/>
            <a:ext cx="18288002" cy="513937"/>
            <a:chOff x="0" y="-20424"/>
            <a:chExt cx="25346997" cy="563214"/>
          </a:xfrm>
        </p:grpSpPr>
        <p:grpSp>
          <p:nvGrpSpPr>
            <p:cNvPr id="500" name="Google Shape;500;p15"/>
            <p:cNvGrpSpPr/>
            <p:nvPr/>
          </p:nvGrpSpPr>
          <p:grpSpPr>
            <a:xfrm>
              <a:off x="0" y="-20424"/>
              <a:ext cx="6336751" cy="563214"/>
              <a:chOff x="0" y="-9525"/>
              <a:chExt cx="2955161" cy="262657"/>
            </a:xfrm>
          </p:grpSpPr>
          <p:sp>
            <p:nvSpPr>
              <p:cNvPr id="501" name="Google Shape;501;p15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43A9D0"/>
              </a:solidFill>
              <a:ln>
                <a:noFill/>
              </a:ln>
            </p:spPr>
          </p:sp>
          <p:sp>
            <p:nvSpPr>
              <p:cNvPr id="502" name="Google Shape;502;p15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3" name="Google Shape;503;p15"/>
            <p:cNvGrpSpPr/>
            <p:nvPr/>
          </p:nvGrpSpPr>
          <p:grpSpPr>
            <a:xfrm>
              <a:off x="6336749" y="-20424"/>
              <a:ext cx="6336751" cy="563214"/>
              <a:chOff x="0" y="-9525"/>
              <a:chExt cx="2955161" cy="262657"/>
            </a:xfrm>
          </p:grpSpPr>
          <p:sp>
            <p:nvSpPr>
              <p:cNvPr id="504" name="Google Shape;504;p15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30B674"/>
              </a:solidFill>
              <a:ln>
                <a:noFill/>
              </a:ln>
            </p:spPr>
          </p:sp>
          <p:sp>
            <p:nvSpPr>
              <p:cNvPr id="505" name="Google Shape;505;p15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6" name="Google Shape;506;p15"/>
            <p:cNvGrpSpPr/>
            <p:nvPr/>
          </p:nvGrpSpPr>
          <p:grpSpPr>
            <a:xfrm>
              <a:off x="12673497" y="-20424"/>
              <a:ext cx="6336751" cy="563214"/>
              <a:chOff x="0" y="-9525"/>
              <a:chExt cx="2955161" cy="262657"/>
            </a:xfrm>
          </p:grpSpPr>
          <p:sp>
            <p:nvSpPr>
              <p:cNvPr id="507" name="Google Shape;507;p15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F9A620"/>
              </a:solidFill>
              <a:ln>
                <a:noFill/>
              </a:ln>
            </p:spPr>
          </p:sp>
          <p:sp>
            <p:nvSpPr>
              <p:cNvPr id="508" name="Google Shape;508;p15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9" name="Google Shape;509;p15"/>
            <p:cNvGrpSpPr/>
            <p:nvPr/>
          </p:nvGrpSpPr>
          <p:grpSpPr>
            <a:xfrm>
              <a:off x="19010246" y="-20424"/>
              <a:ext cx="6336751" cy="563214"/>
              <a:chOff x="0" y="-9525"/>
              <a:chExt cx="2955161" cy="262657"/>
            </a:xfrm>
          </p:grpSpPr>
          <p:sp>
            <p:nvSpPr>
              <p:cNvPr id="510" name="Google Shape;510;p15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EE413F"/>
              </a:solidFill>
              <a:ln>
                <a:noFill/>
              </a:ln>
            </p:spPr>
          </p:sp>
          <p:sp>
            <p:nvSpPr>
              <p:cNvPr id="511" name="Google Shape;511;p15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16"/>
          <p:cNvSpPr/>
          <p:nvPr/>
        </p:nvSpPr>
        <p:spPr>
          <a:xfrm>
            <a:off x="0" y="6515100"/>
            <a:ext cx="18288000" cy="45339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75000"/>
            </a:blip>
            <a:stretch>
              <a:fillRect b="0" l="0" r="0" t="-186721"/>
            </a:stretch>
          </a:blipFill>
          <a:ln>
            <a:noFill/>
          </a:ln>
        </p:spPr>
      </p:sp>
      <p:sp>
        <p:nvSpPr>
          <p:cNvPr id="517" name="Google Shape;517;p16"/>
          <p:cNvSpPr/>
          <p:nvPr/>
        </p:nvSpPr>
        <p:spPr>
          <a:xfrm>
            <a:off x="483788" y="1316276"/>
            <a:ext cx="16933332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002060"/>
                </a:solidFill>
                <a:latin typeface="Archivo Black"/>
                <a:ea typeface="Archivo Black"/>
                <a:cs typeface="Archivo Black"/>
                <a:sym typeface="Archivo Black"/>
              </a:rPr>
              <a:t>Buyer Facilitation &amp; Opportunities</a:t>
            </a:r>
            <a:endParaRPr sz="6000">
              <a:solidFill>
                <a:srgbClr val="00206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518" name="Google Shape;518;p16"/>
          <p:cNvSpPr txBox="1"/>
          <p:nvPr/>
        </p:nvSpPr>
        <p:spPr>
          <a:xfrm>
            <a:off x="483788" y="2567865"/>
            <a:ext cx="14527612" cy="6959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1" marL="778935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Char char="❑"/>
            </a:pPr>
            <a:r>
              <a:rPr b="1" i="0" lang="en-US" sz="2800" u="none" cap="none" strike="noStrik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Discounted air tickets by Sri Lankan Airlines</a:t>
            </a:r>
            <a:endParaRPr/>
          </a:p>
          <a:p>
            <a:pPr indent="-457200" lvl="1" marL="778935" marR="0" rtl="0" algn="l">
              <a:lnSpc>
                <a:spcPct val="16389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Char char="❑"/>
            </a:pPr>
            <a:r>
              <a:rPr b="1" i="0" lang="en-US" sz="2800" u="none" cap="none" strike="noStrik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Airport Pick up &amp; drop</a:t>
            </a:r>
            <a:endParaRPr/>
          </a:p>
          <a:p>
            <a:pPr indent="-457200" lvl="1" marL="778935" marR="0" rtl="0" algn="l">
              <a:lnSpc>
                <a:spcPct val="16389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Char char="❑"/>
            </a:pPr>
            <a:r>
              <a:rPr b="1" i="0" lang="en-US" sz="2800" u="none" cap="none" strike="noStrik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Shuttle service from the Hotel to Expo venue</a:t>
            </a:r>
            <a:endParaRPr/>
          </a:p>
          <a:p>
            <a:pPr indent="-457200" lvl="1" marL="778935" marR="0" rtl="0" algn="l">
              <a:lnSpc>
                <a:spcPct val="16389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Char char="❑"/>
            </a:pPr>
            <a:r>
              <a:rPr b="1" i="0" lang="en-US" sz="2800" u="none" cap="none" strike="noStrik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Visa invitation letters </a:t>
            </a:r>
            <a:endParaRPr/>
          </a:p>
          <a:p>
            <a:pPr indent="-279400" lvl="1" marL="778935" marR="0" rtl="0" algn="l">
              <a:lnSpc>
                <a:spcPct val="16389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457200" lvl="1" marL="778935" marR="0" rtl="0" algn="l">
              <a:lnSpc>
                <a:spcPct val="16389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❑"/>
            </a:pPr>
            <a:r>
              <a:rPr b="1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Pre-arranged B2B meetings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with leading Sri Lankan exporters</a:t>
            </a:r>
            <a:endParaRPr/>
          </a:p>
          <a:p>
            <a:pPr indent="-457200" lvl="1" marL="778935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❑"/>
            </a:pPr>
            <a:r>
              <a:rPr b="1" i="0" lang="en-US" sz="2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Invitations for Investment forum and Industry sessions</a:t>
            </a:r>
            <a:endParaRPr/>
          </a:p>
          <a:p>
            <a:pPr indent="-457200" lvl="1" marL="778935" marR="0" rtl="0" algn="l">
              <a:lnSpc>
                <a:spcPct val="16389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❑"/>
            </a:pPr>
            <a:r>
              <a:rPr b="1" i="0" lang="en-US" sz="2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Invitations for fashion, culinary, and cultural shows</a:t>
            </a:r>
            <a:endParaRPr/>
          </a:p>
          <a:p>
            <a:pPr indent="-457200" lvl="1" marL="778935" marR="0" rtl="0" algn="l">
              <a:lnSpc>
                <a:spcPct val="16389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❑"/>
            </a:pPr>
            <a:r>
              <a:rPr b="1" i="0" lang="en-US" sz="2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Event E catalog, Expo help desk, VIP Lounge access at Expo venue</a:t>
            </a:r>
            <a:endParaRPr/>
          </a:p>
          <a:p>
            <a:pPr indent="0" lvl="2" marL="778935" marR="0" rtl="0" algn="l">
              <a:lnSpc>
                <a:spcPct val="1638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79400" lvl="0" marL="457200" marR="0" rtl="0" algn="l">
              <a:lnSpc>
                <a:spcPct val="16389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 b="1" sz="28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519" name="Google Shape;519;p16"/>
          <p:cNvGrpSpPr/>
          <p:nvPr/>
        </p:nvGrpSpPr>
        <p:grpSpPr>
          <a:xfrm>
            <a:off x="0" y="9325666"/>
            <a:ext cx="18288000" cy="999434"/>
            <a:chOff x="0" y="-9525"/>
            <a:chExt cx="4004423" cy="496425"/>
          </a:xfrm>
        </p:grpSpPr>
        <p:sp>
          <p:nvSpPr>
            <p:cNvPr id="520" name="Google Shape;520;p16"/>
            <p:cNvSpPr/>
            <p:nvPr/>
          </p:nvSpPr>
          <p:spPr>
            <a:xfrm>
              <a:off x="0" y="0"/>
              <a:ext cx="4004423" cy="486900"/>
            </a:xfrm>
            <a:custGeom>
              <a:rect b="b" l="l" r="r" t="t"/>
              <a:pathLst>
                <a:path extrusionOk="0" h="486900" w="4004423">
                  <a:moveTo>
                    <a:pt x="7770" y="0"/>
                  </a:moveTo>
                  <a:lnTo>
                    <a:pt x="3996653" y="0"/>
                  </a:lnTo>
                  <a:cubicBezTo>
                    <a:pt x="3998714" y="0"/>
                    <a:pt x="4000690" y="819"/>
                    <a:pt x="4002147" y="2276"/>
                  </a:cubicBezTo>
                  <a:cubicBezTo>
                    <a:pt x="4003604" y="3733"/>
                    <a:pt x="4004423" y="5709"/>
                    <a:pt x="4004423" y="7770"/>
                  </a:cubicBezTo>
                  <a:lnTo>
                    <a:pt x="4004423" y="479130"/>
                  </a:lnTo>
                  <a:cubicBezTo>
                    <a:pt x="4004423" y="483421"/>
                    <a:pt x="4000945" y="486900"/>
                    <a:pt x="3996653" y="486900"/>
                  </a:cubicBezTo>
                  <a:lnTo>
                    <a:pt x="7770" y="486900"/>
                  </a:lnTo>
                  <a:cubicBezTo>
                    <a:pt x="3479" y="486900"/>
                    <a:pt x="0" y="483421"/>
                    <a:pt x="0" y="479130"/>
                  </a:cubicBezTo>
                  <a:lnTo>
                    <a:pt x="0" y="7770"/>
                  </a:lnTo>
                  <a:cubicBezTo>
                    <a:pt x="0" y="3479"/>
                    <a:pt x="3479" y="0"/>
                    <a:pt x="7770" y="0"/>
                  </a:cubicBezTo>
                  <a:close/>
                </a:path>
              </a:pathLst>
            </a:custGeom>
            <a:solidFill>
              <a:srgbClr val="00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16"/>
            <p:cNvSpPr txBox="1"/>
            <p:nvPr/>
          </p:nvSpPr>
          <p:spPr>
            <a:xfrm>
              <a:off x="0" y="-9525"/>
              <a:ext cx="4004423" cy="496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22" name="Google Shape;52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395512" y="2677682"/>
            <a:ext cx="4727495" cy="31459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3" name="Google Shape;523;p16"/>
          <p:cNvGrpSpPr/>
          <p:nvPr/>
        </p:nvGrpSpPr>
        <p:grpSpPr>
          <a:xfrm>
            <a:off x="0" y="-18637"/>
            <a:ext cx="18288002" cy="513937"/>
            <a:chOff x="0" y="-20424"/>
            <a:chExt cx="25346997" cy="563214"/>
          </a:xfrm>
        </p:grpSpPr>
        <p:grpSp>
          <p:nvGrpSpPr>
            <p:cNvPr id="524" name="Google Shape;524;p16"/>
            <p:cNvGrpSpPr/>
            <p:nvPr/>
          </p:nvGrpSpPr>
          <p:grpSpPr>
            <a:xfrm>
              <a:off x="0" y="-20424"/>
              <a:ext cx="6336751" cy="563214"/>
              <a:chOff x="0" y="-9525"/>
              <a:chExt cx="2955161" cy="262657"/>
            </a:xfrm>
          </p:grpSpPr>
          <p:sp>
            <p:nvSpPr>
              <p:cNvPr id="525" name="Google Shape;525;p16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43A9D0"/>
              </a:solidFill>
              <a:ln>
                <a:noFill/>
              </a:ln>
            </p:spPr>
          </p:sp>
          <p:sp>
            <p:nvSpPr>
              <p:cNvPr id="526" name="Google Shape;526;p16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27" name="Google Shape;527;p16"/>
            <p:cNvGrpSpPr/>
            <p:nvPr/>
          </p:nvGrpSpPr>
          <p:grpSpPr>
            <a:xfrm>
              <a:off x="6336749" y="-20424"/>
              <a:ext cx="6336751" cy="563214"/>
              <a:chOff x="0" y="-9525"/>
              <a:chExt cx="2955161" cy="262657"/>
            </a:xfrm>
          </p:grpSpPr>
          <p:sp>
            <p:nvSpPr>
              <p:cNvPr id="528" name="Google Shape;528;p16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30B674"/>
              </a:solidFill>
              <a:ln>
                <a:noFill/>
              </a:ln>
            </p:spPr>
          </p:sp>
          <p:sp>
            <p:nvSpPr>
              <p:cNvPr id="529" name="Google Shape;529;p16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30" name="Google Shape;530;p16"/>
            <p:cNvGrpSpPr/>
            <p:nvPr/>
          </p:nvGrpSpPr>
          <p:grpSpPr>
            <a:xfrm>
              <a:off x="12673497" y="-20424"/>
              <a:ext cx="6336751" cy="563214"/>
              <a:chOff x="0" y="-9525"/>
              <a:chExt cx="2955161" cy="262657"/>
            </a:xfrm>
          </p:grpSpPr>
          <p:sp>
            <p:nvSpPr>
              <p:cNvPr id="531" name="Google Shape;531;p16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F9A620"/>
              </a:solidFill>
              <a:ln>
                <a:noFill/>
              </a:ln>
            </p:spPr>
          </p:sp>
          <p:sp>
            <p:nvSpPr>
              <p:cNvPr id="532" name="Google Shape;532;p16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33" name="Google Shape;533;p16"/>
            <p:cNvGrpSpPr/>
            <p:nvPr/>
          </p:nvGrpSpPr>
          <p:grpSpPr>
            <a:xfrm>
              <a:off x="19010246" y="-20424"/>
              <a:ext cx="6336751" cy="563214"/>
              <a:chOff x="0" y="-9525"/>
              <a:chExt cx="2955161" cy="262657"/>
            </a:xfrm>
          </p:grpSpPr>
          <p:sp>
            <p:nvSpPr>
              <p:cNvPr id="534" name="Google Shape;534;p16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EE413F"/>
              </a:solidFill>
              <a:ln>
                <a:noFill/>
              </a:ln>
            </p:spPr>
          </p:sp>
          <p:sp>
            <p:nvSpPr>
              <p:cNvPr id="535" name="Google Shape;535;p16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17"/>
          <p:cNvSpPr/>
          <p:nvPr/>
        </p:nvSpPr>
        <p:spPr>
          <a:xfrm>
            <a:off x="0" y="6515100"/>
            <a:ext cx="18288000" cy="45339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75000"/>
            </a:blip>
            <a:stretch>
              <a:fillRect b="0" l="0" r="0" t="-18672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17"/>
          <p:cNvSpPr/>
          <p:nvPr/>
        </p:nvSpPr>
        <p:spPr>
          <a:xfrm>
            <a:off x="5562600" y="2350705"/>
            <a:ext cx="16933332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6000"/>
              <a:buFont typeface="Archivo Black"/>
              <a:buNone/>
            </a:pPr>
            <a:r>
              <a:rPr b="0" i="0" lang="en-US" sz="6000" u="none" cap="none" strike="noStrike">
                <a:solidFill>
                  <a:srgbClr val="002060"/>
                </a:solidFill>
                <a:latin typeface="Archivo Black"/>
                <a:ea typeface="Archivo Black"/>
                <a:cs typeface="Archivo Black"/>
                <a:sym typeface="Archivo Black"/>
              </a:rPr>
              <a:t>Partners</a:t>
            </a:r>
            <a:endParaRPr b="0" i="0" sz="6000" u="none" cap="none" strike="noStrike">
              <a:solidFill>
                <a:srgbClr val="00206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542" name="Google Shape;542;p17"/>
          <p:cNvSpPr txBox="1"/>
          <p:nvPr/>
        </p:nvSpPr>
        <p:spPr>
          <a:xfrm>
            <a:off x="157188" y="2091270"/>
            <a:ext cx="14527612" cy="11067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2" marL="778935" marR="0" rtl="0" algn="l">
              <a:lnSpc>
                <a:spcPct val="16389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1" i="0" sz="2800" u="none" cap="none" strike="noStrike"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79400" lvl="0" marL="457200" marR="0" rtl="0" algn="l">
              <a:lnSpc>
                <a:spcPct val="16389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 b="1" i="0" sz="28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543" name="Google Shape;543;p17"/>
          <p:cNvGrpSpPr/>
          <p:nvPr/>
        </p:nvGrpSpPr>
        <p:grpSpPr>
          <a:xfrm>
            <a:off x="0" y="9325666"/>
            <a:ext cx="18288000" cy="999434"/>
            <a:chOff x="0" y="-9525"/>
            <a:chExt cx="4004423" cy="496425"/>
          </a:xfrm>
        </p:grpSpPr>
        <p:sp>
          <p:nvSpPr>
            <p:cNvPr id="544" name="Google Shape;544;p17"/>
            <p:cNvSpPr/>
            <p:nvPr/>
          </p:nvSpPr>
          <p:spPr>
            <a:xfrm>
              <a:off x="0" y="0"/>
              <a:ext cx="4004423" cy="486900"/>
            </a:xfrm>
            <a:custGeom>
              <a:rect b="b" l="l" r="r" t="t"/>
              <a:pathLst>
                <a:path extrusionOk="0" h="486900" w="4004423">
                  <a:moveTo>
                    <a:pt x="7770" y="0"/>
                  </a:moveTo>
                  <a:lnTo>
                    <a:pt x="3996653" y="0"/>
                  </a:lnTo>
                  <a:cubicBezTo>
                    <a:pt x="3998714" y="0"/>
                    <a:pt x="4000690" y="819"/>
                    <a:pt x="4002147" y="2276"/>
                  </a:cubicBezTo>
                  <a:cubicBezTo>
                    <a:pt x="4003604" y="3733"/>
                    <a:pt x="4004423" y="5709"/>
                    <a:pt x="4004423" y="7770"/>
                  </a:cubicBezTo>
                  <a:lnTo>
                    <a:pt x="4004423" y="479130"/>
                  </a:lnTo>
                  <a:cubicBezTo>
                    <a:pt x="4004423" y="483421"/>
                    <a:pt x="4000945" y="486900"/>
                    <a:pt x="3996653" y="486900"/>
                  </a:cubicBezTo>
                  <a:lnTo>
                    <a:pt x="7770" y="486900"/>
                  </a:lnTo>
                  <a:cubicBezTo>
                    <a:pt x="3479" y="486900"/>
                    <a:pt x="0" y="483421"/>
                    <a:pt x="0" y="479130"/>
                  </a:cubicBezTo>
                  <a:lnTo>
                    <a:pt x="0" y="7770"/>
                  </a:lnTo>
                  <a:cubicBezTo>
                    <a:pt x="0" y="3479"/>
                    <a:pt x="3479" y="0"/>
                    <a:pt x="7770" y="0"/>
                  </a:cubicBezTo>
                  <a:close/>
                </a:path>
              </a:pathLst>
            </a:custGeom>
            <a:solidFill>
              <a:srgbClr val="00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17"/>
            <p:cNvSpPr txBox="1"/>
            <p:nvPr/>
          </p:nvSpPr>
          <p:spPr>
            <a:xfrm>
              <a:off x="0" y="-9525"/>
              <a:ext cx="4004423" cy="496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994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6" name="Google Shape;546;p17"/>
          <p:cNvGrpSpPr/>
          <p:nvPr/>
        </p:nvGrpSpPr>
        <p:grpSpPr>
          <a:xfrm>
            <a:off x="0" y="-18637"/>
            <a:ext cx="18288002" cy="513937"/>
            <a:chOff x="0" y="-20424"/>
            <a:chExt cx="25346997" cy="563214"/>
          </a:xfrm>
        </p:grpSpPr>
        <p:grpSp>
          <p:nvGrpSpPr>
            <p:cNvPr id="547" name="Google Shape;547;p17"/>
            <p:cNvGrpSpPr/>
            <p:nvPr/>
          </p:nvGrpSpPr>
          <p:grpSpPr>
            <a:xfrm>
              <a:off x="0" y="-20424"/>
              <a:ext cx="6336751" cy="563214"/>
              <a:chOff x="0" y="-9525"/>
              <a:chExt cx="2955161" cy="262657"/>
            </a:xfrm>
          </p:grpSpPr>
          <p:sp>
            <p:nvSpPr>
              <p:cNvPr id="548" name="Google Shape;548;p17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43A9D0"/>
              </a:solidFill>
              <a:ln>
                <a:noFill/>
              </a:ln>
            </p:spPr>
          </p:sp>
          <p:sp>
            <p:nvSpPr>
              <p:cNvPr id="549" name="Google Shape;549;p17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50" name="Google Shape;550;p17"/>
            <p:cNvGrpSpPr/>
            <p:nvPr/>
          </p:nvGrpSpPr>
          <p:grpSpPr>
            <a:xfrm>
              <a:off x="6336749" y="-20424"/>
              <a:ext cx="6336751" cy="563214"/>
              <a:chOff x="0" y="-9525"/>
              <a:chExt cx="2955161" cy="262657"/>
            </a:xfrm>
          </p:grpSpPr>
          <p:sp>
            <p:nvSpPr>
              <p:cNvPr id="551" name="Google Shape;551;p17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30B674"/>
              </a:solidFill>
              <a:ln>
                <a:noFill/>
              </a:ln>
            </p:spPr>
          </p:sp>
          <p:sp>
            <p:nvSpPr>
              <p:cNvPr id="552" name="Google Shape;552;p17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53" name="Google Shape;553;p17"/>
            <p:cNvGrpSpPr/>
            <p:nvPr/>
          </p:nvGrpSpPr>
          <p:grpSpPr>
            <a:xfrm>
              <a:off x="12673497" y="-20424"/>
              <a:ext cx="6336751" cy="563214"/>
              <a:chOff x="0" y="-9525"/>
              <a:chExt cx="2955161" cy="262657"/>
            </a:xfrm>
          </p:grpSpPr>
          <p:sp>
            <p:nvSpPr>
              <p:cNvPr id="554" name="Google Shape;554;p17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F9A620"/>
              </a:solidFill>
              <a:ln>
                <a:noFill/>
              </a:ln>
            </p:spPr>
          </p:sp>
          <p:sp>
            <p:nvSpPr>
              <p:cNvPr id="555" name="Google Shape;555;p17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56" name="Google Shape;556;p17"/>
            <p:cNvGrpSpPr/>
            <p:nvPr/>
          </p:nvGrpSpPr>
          <p:grpSpPr>
            <a:xfrm>
              <a:off x="19010246" y="-20424"/>
              <a:ext cx="6336751" cy="563214"/>
              <a:chOff x="0" y="-9525"/>
              <a:chExt cx="2955161" cy="262657"/>
            </a:xfrm>
          </p:grpSpPr>
          <p:sp>
            <p:nvSpPr>
              <p:cNvPr id="557" name="Google Shape;557;p17"/>
              <p:cNvSpPr/>
              <p:nvPr/>
            </p:nvSpPr>
            <p:spPr>
              <a:xfrm>
                <a:off x="0" y="0"/>
                <a:ext cx="2955161" cy="253132"/>
              </a:xfrm>
              <a:custGeom>
                <a:rect b="b" l="l" r="r" t="t"/>
                <a:pathLst>
                  <a:path extrusionOk="0" h="253132" w="2955161">
                    <a:moveTo>
                      <a:pt x="203200" y="0"/>
                    </a:moveTo>
                    <a:lnTo>
                      <a:pt x="2955161" y="0"/>
                    </a:lnTo>
                    <a:lnTo>
                      <a:pt x="2751961" y="253132"/>
                    </a:lnTo>
                    <a:lnTo>
                      <a:pt x="0" y="25313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EE413F"/>
              </a:solidFill>
              <a:ln>
                <a:noFill/>
              </a:ln>
            </p:spPr>
          </p:sp>
          <p:sp>
            <p:nvSpPr>
              <p:cNvPr id="558" name="Google Shape;558;p17"/>
              <p:cNvSpPr txBox="1"/>
              <p:nvPr/>
            </p:nvSpPr>
            <p:spPr>
              <a:xfrm>
                <a:off x="101600" y="-9525"/>
                <a:ext cx="2751960" cy="262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559" name="Google Shape;55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05400" y="3786467"/>
            <a:ext cx="11303902" cy="5375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259989" y="1019912"/>
            <a:ext cx="6853238" cy="4202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5321444"/>
            <a:ext cx="7714858" cy="3825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6" name="Google Shape;566;p18"/>
          <p:cNvGrpSpPr/>
          <p:nvPr/>
        </p:nvGrpSpPr>
        <p:grpSpPr>
          <a:xfrm>
            <a:off x="-586748" y="6765720"/>
            <a:ext cx="19461495" cy="3523104"/>
            <a:chOff x="0" y="-9525"/>
            <a:chExt cx="4004423" cy="724919"/>
          </a:xfrm>
        </p:grpSpPr>
        <p:sp>
          <p:nvSpPr>
            <p:cNvPr id="567" name="Google Shape;567;p18"/>
            <p:cNvSpPr/>
            <p:nvPr/>
          </p:nvSpPr>
          <p:spPr>
            <a:xfrm>
              <a:off x="0" y="0"/>
              <a:ext cx="4004423" cy="715394"/>
            </a:xfrm>
            <a:custGeom>
              <a:rect b="b" l="l" r="r" t="t"/>
              <a:pathLst>
                <a:path extrusionOk="0" h="715394" w="4004423">
                  <a:moveTo>
                    <a:pt x="7770" y="0"/>
                  </a:moveTo>
                  <a:lnTo>
                    <a:pt x="3996653" y="0"/>
                  </a:lnTo>
                  <a:cubicBezTo>
                    <a:pt x="3998714" y="0"/>
                    <a:pt x="4000690" y="819"/>
                    <a:pt x="4002147" y="2276"/>
                  </a:cubicBezTo>
                  <a:cubicBezTo>
                    <a:pt x="4003604" y="3733"/>
                    <a:pt x="4004423" y="5709"/>
                    <a:pt x="4004423" y="7770"/>
                  </a:cubicBezTo>
                  <a:lnTo>
                    <a:pt x="4004423" y="707624"/>
                  </a:lnTo>
                  <a:cubicBezTo>
                    <a:pt x="4004423" y="711915"/>
                    <a:pt x="4000945" y="715394"/>
                    <a:pt x="3996653" y="715394"/>
                  </a:cubicBezTo>
                  <a:lnTo>
                    <a:pt x="7770" y="715394"/>
                  </a:lnTo>
                  <a:cubicBezTo>
                    <a:pt x="3479" y="715394"/>
                    <a:pt x="0" y="711915"/>
                    <a:pt x="0" y="707624"/>
                  </a:cubicBezTo>
                  <a:lnTo>
                    <a:pt x="0" y="7770"/>
                  </a:lnTo>
                  <a:cubicBezTo>
                    <a:pt x="0" y="3479"/>
                    <a:pt x="3479" y="0"/>
                    <a:pt x="7770" y="0"/>
                  </a:cubicBezTo>
                  <a:close/>
                </a:path>
              </a:pathLst>
            </a:custGeom>
            <a:solidFill>
              <a:srgbClr val="00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18"/>
            <p:cNvSpPr txBox="1"/>
            <p:nvPr/>
          </p:nvSpPr>
          <p:spPr>
            <a:xfrm>
              <a:off x="0" y="-9525"/>
              <a:ext cx="4004423" cy="7249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9" name="Google Shape;569;p18"/>
          <p:cNvSpPr/>
          <p:nvPr/>
        </p:nvSpPr>
        <p:spPr>
          <a:xfrm>
            <a:off x="6400787" y="3224681"/>
            <a:ext cx="5394469" cy="3287851"/>
          </a:xfrm>
          <a:custGeom>
            <a:rect b="b" l="l" r="r" t="t"/>
            <a:pathLst>
              <a:path extrusionOk="0" h="4612310" w="6959463">
                <a:moveTo>
                  <a:pt x="0" y="0"/>
                </a:moveTo>
                <a:lnTo>
                  <a:pt x="6959463" y="0"/>
                </a:lnTo>
                <a:lnTo>
                  <a:pt x="6959463" y="4612309"/>
                </a:lnTo>
                <a:lnTo>
                  <a:pt x="0" y="46123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70" name="Google Shape;570;p18"/>
          <p:cNvCxnSpPr/>
          <p:nvPr/>
        </p:nvCxnSpPr>
        <p:spPr>
          <a:xfrm>
            <a:off x="5825379" y="7572403"/>
            <a:ext cx="6959463" cy="0"/>
          </a:xfrm>
          <a:prstGeom prst="straightConnector1">
            <a:avLst/>
          </a:prstGeom>
          <a:noFill/>
          <a:ln cap="rnd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71" name="Google Shape;571;p18"/>
          <p:cNvSpPr/>
          <p:nvPr/>
        </p:nvSpPr>
        <p:spPr>
          <a:xfrm>
            <a:off x="17286472" y="1031441"/>
            <a:ext cx="1163340" cy="5780570"/>
          </a:xfrm>
          <a:custGeom>
            <a:rect b="b" l="l" r="r" t="t"/>
            <a:pathLst>
              <a:path extrusionOk="0" h="5780570" w="1163340">
                <a:moveTo>
                  <a:pt x="0" y="0"/>
                </a:moveTo>
                <a:lnTo>
                  <a:pt x="1163340" y="0"/>
                </a:lnTo>
                <a:lnTo>
                  <a:pt x="1163340" y="5780570"/>
                </a:lnTo>
                <a:lnTo>
                  <a:pt x="0" y="57805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2" name="Google Shape;572;p18"/>
          <p:cNvSpPr/>
          <p:nvPr/>
        </p:nvSpPr>
        <p:spPr>
          <a:xfrm>
            <a:off x="15221932" y="2670440"/>
            <a:ext cx="3180368" cy="4764596"/>
          </a:xfrm>
          <a:custGeom>
            <a:rect b="b" l="l" r="r" t="t"/>
            <a:pathLst>
              <a:path extrusionOk="0" h="4764596" w="3180368">
                <a:moveTo>
                  <a:pt x="0" y="0"/>
                </a:moveTo>
                <a:lnTo>
                  <a:pt x="3180368" y="0"/>
                </a:lnTo>
                <a:lnTo>
                  <a:pt x="3180368" y="4764596"/>
                </a:lnTo>
                <a:lnTo>
                  <a:pt x="0" y="47645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3" name="Google Shape;573;p18"/>
          <p:cNvSpPr/>
          <p:nvPr/>
        </p:nvSpPr>
        <p:spPr>
          <a:xfrm>
            <a:off x="-586748" y="4097480"/>
            <a:ext cx="6645131" cy="2857406"/>
          </a:xfrm>
          <a:custGeom>
            <a:rect b="b" l="l" r="r" t="t"/>
            <a:pathLst>
              <a:path extrusionOk="0" h="2857406" w="6645131">
                <a:moveTo>
                  <a:pt x="0" y="0"/>
                </a:moveTo>
                <a:lnTo>
                  <a:pt x="6645131" y="0"/>
                </a:lnTo>
                <a:lnTo>
                  <a:pt x="6645131" y="2857406"/>
                </a:lnTo>
                <a:lnTo>
                  <a:pt x="0" y="28574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4" name="Google Shape;574;p18"/>
          <p:cNvSpPr/>
          <p:nvPr/>
        </p:nvSpPr>
        <p:spPr>
          <a:xfrm>
            <a:off x="0" y="2266648"/>
            <a:ext cx="3001246" cy="5196963"/>
          </a:xfrm>
          <a:custGeom>
            <a:rect b="b" l="l" r="r" t="t"/>
            <a:pathLst>
              <a:path extrusionOk="0" h="5196963" w="3001246">
                <a:moveTo>
                  <a:pt x="0" y="0"/>
                </a:moveTo>
                <a:lnTo>
                  <a:pt x="3001246" y="0"/>
                </a:lnTo>
                <a:lnTo>
                  <a:pt x="3001246" y="5196963"/>
                </a:lnTo>
                <a:lnTo>
                  <a:pt x="0" y="51969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5" name="Google Shape;575;p18"/>
          <p:cNvSpPr/>
          <p:nvPr/>
        </p:nvSpPr>
        <p:spPr>
          <a:xfrm>
            <a:off x="7701939" y="8061826"/>
            <a:ext cx="1036289" cy="1469914"/>
          </a:xfrm>
          <a:custGeom>
            <a:rect b="b" l="l" r="r" t="t"/>
            <a:pathLst>
              <a:path extrusionOk="0" h="1469914" w="1036289">
                <a:moveTo>
                  <a:pt x="0" y="0"/>
                </a:moveTo>
                <a:lnTo>
                  <a:pt x="1036290" y="0"/>
                </a:lnTo>
                <a:lnTo>
                  <a:pt x="1036290" y="1469913"/>
                </a:lnTo>
                <a:lnTo>
                  <a:pt x="0" y="14699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6" name="Google Shape;576;p18"/>
          <p:cNvSpPr txBox="1"/>
          <p:nvPr/>
        </p:nvSpPr>
        <p:spPr>
          <a:xfrm>
            <a:off x="1028700" y="7941064"/>
            <a:ext cx="4559187" cy="6412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Contact:</a:t>
            </a:r>
            <a:endParaRPr/>
          </a:p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expo@edb.gov.lk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21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77" name="Google Shape;577;p18"/>
          <p:cNvSpPr txBox="1"/>
          <p:nvPr/>
        </p:nvSpPr>
        <p:spPr>
          <a:xfrm>
            <a:off x="11404459" y="7626739"/>
            <a:ext cx="5882014" cy="19236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CHAIRMAN &amp; CHIEF EXECUTIVE OFFICER</a:t>
            </a:r>
            <a:endParaRPr/>
          </a:p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SRI LANKA EXPORT DEVELOPMENT BOARD</a:t>
            </a:r>
            <a:endParaRPr/>
          </a:p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NO 42, NAWAM MAWATHA, COLOMBO 02</a:t>
            </a:r>
            <a:endParaRPr/>
          </a:p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SRI LANKA</a:t>
            </a:r>
            <a:endParaRPr/>
          </a:p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Tel: +94 112300705-11, Fax: +94 112300715</a:t>
            </a:r>
            <a:endParaRPr/>
          </a:p>
          <a:p>
            <a:pPr indent="0" lvl="0" marL="0" marR="0" rtl="0" algn="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www.srilankaexpo.lk</a:t>
            </a:r>
            <a:endParaRPr b="1" sz="21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78" name="Google Shape;578;p18"/>
          <p:cNvSpPr txBox="1"/>
          <p:nvPr/>
        </p:nvSpPr>
        <p:spPr>
          <a:xfrm>
            <a:off x="4378313" y="6935836"/>
            <a:ext cx="994884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18ᵗʰ – 21ˢᵗ JUNE 2026  AT BMICH , COLOMBO</a:t>
            </a:r>
            <a:endParaRPr/>
          </a:p>
        </p:txBody>
      </p:sp>
      <p:sp>
        <p:nvSpPr>
          <p:cNvPr id="579" name="Google Shape;579;p18"/>
          <p:cNvSpPr/>
          <p:nvPr/>
        </p:nvSpPr>
        <p:spPr>
          <a:xfrm>
            <a:off x="9807070" y="8015835"/>
            <a:ext cx="1068136" cy="1561888"/>
          </a:xfrm>
          <a:custGeom>
            <a:rect b="b" l="l" r="r" t="t"/>
            <a:pathLst>
              <a:path extrusionOk="0" h="1972945" w="1349248">
                <a:moveTo>
                  <a:pt x="0" y="0"/>
                </a:moveTo>
                <a:lnTo>
                  <a:pt x="1349248" y="0"/>
                </a:lnTo>
                <a:lnTo>
                  <a:pt x="1349248" y="1972945"/>
                </a:lnTo>
                <a:lnTo>
                  <a:pt x="0" y="19729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20" l="0" r="3" t="-20"/>
            </a:stretch>
          </a:blipFill>
          <a:ln>
            <a:noFill/>
          </a:ln>
        </p:spPr>
      </p:sp>
      <p:sp>
        <p:nvSpPr>
          <p:cNvPr id="580" name="Google Shape;580;p18"/>
          <p:cNvSpPr txBox="1"/>
          <p:nvPr/>
        </p:nvSpPr>
        <p:spPr>
          <a:xfrm>
            <a:off x="5623056" y="261554"/>
            <a:ext cx="1234440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002060"/>
                </a:solidFill>
                <a:latin typeface="Archivo Black"/>
                <a:ea typeface="Archivo Black"/>
                <a:cs typeface="Archivo Black"/>
                <a:sym typeface="Archivo Black"/>
              </a:rPr>
              <a:t>EDB Welcomes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18"/>
          <p:cNvSpPr txBox="1"/>
          <p:nvPr/>
        </p:nvSpPr>
        <p:spPr>
          <a:xfrm>
            <a:off x="2438400" y="1677636"/>
            <a:ext cx="172212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International							Leading Sri Lankan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Buyers &amp; Investors 					Exporters</a:t>
            </a:r>
            <a:endParaRPr b="1"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18"/>
          <p:cNvSpPr txBox="1"/>
          <p:nvPr/>
        </p:nvSpPr>
        <p:spPr>
          <a:xfrm>
            <a:off x="4225520" y="2877965"/>
            <a:ext cx="10119946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rPr>
              <a:t>To explore Strategic Business Opportunities @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4000">
              <a:solidFill>
                <a:srgbClr val="FF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Prasanna</dc:creator>
</cp:coreProperties>
</file>